
<file path=[Content_Types].xml><?xml version="1.0" encoding="utf-8"?>
<Types xmlns="http://schemas.openxmlformats.org/package/2006/content-types">
  <Default Extension="rels" ContentType="application/vnd.openxmlformats-package.relationships+xml"/>
  <Default Extension="xml" ContentType="application/xml"/>
  <Override PartName="/ppt/notesSlides/notesSlide11.xml" ContentType="application/vnd.openxmlformats-officedocument.presentationml.notesSlide+xml"/>
  <Override PartName="/docProps/app.xml" ContentType="application/vnd.openxmlformats-officedocument.extended-properties+xml"/>
  <Override PartName="/docProps/core.xml" ContentType="application/vnd.openxmlformats-package.core-properties+xml"/>
  <Override PartName="/ppt/slides/slide18.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Masters/notesMaster1.xml" ContentType="application/vnd.openxmlformats-officedocument.presentationml.notesMaster+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8.xml" ContentType="application/vnd.openxmlformats-officedocument.presentationml.notesSlide+xml"/>
  <Override PartName="/ppt/viewProps.xml" ContentType="application/vnd.openxmlformats-officedocument.presentationml.viewProps+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presProps.xml" ContentType="application/vnd.openxmlformats-officedocument.presentationml.presPro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07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"worked example" out loud. This is a first reading: fast, defensible, and explicit about what it does not yet know. 42 of 73 questions are still open and 11 of those could move a rating.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stable signals in the assessment — they hold whatever the investigation finds.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hinge of the deck. It is why the proposal leads with settle-then-scope rather than a fixed programme.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Pivot. We are deliberately not quoting a full programme off this reading.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AXAT confidence path, not a discovery engagement. The questions are already listed; the platform does the recalculation. A day and a half, one week, £1,725. Forty-two questions over about six hours of session time is roughly one every eight minutes — realistic for show-me checks, tighter for the fifteen disagreements. The roadmap is a draft to agree, not a plan handed over.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Envelope not quote. Day rate £1,150 throughout. Range is deliberately wide and we say why.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honest position: on a first reading we warrant the investigation, not the transformation.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20 recommendations, sorted by verb rather than capability. 12 observation, 8 build. The sequencing argument is the footline.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1 is the one to say out loud: the reading may get worse. Better £20,700 than a variation in month four.</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honesty of the position, not the size of the ask.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here. The reading is defensible but incomplete, and the deck marks which parts are which.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Headline: 21 complete, all at L2 or L3. Nothing at Managed or Optimised has been confirmed in place.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dark band disappears entirely above Level 3. The pipeline is defined, and it is not managed.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amber band is the story of this assessment: half-built work, concentrated at Levels 3 and 4.</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Floor 1.7 in Demand and Pipeline Creation drags the firm to Level 1. Six of seven are below 2.5.</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positioning slide. Only five confirmed-built-and-still-failing items exist; the two robust ones are both between-gate. Demand is the same absence with the opposite symptom.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split. Opportunity Qualification is the most build-heavy; Pipeline Foundations the largest single block.</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missing, of which 19 are measurement or feedback artefacts. That concentration is the argument for a measurement layer.</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1A34"/>
        </a:solidFill>
        <a:effectLst/>
      </p:bgPr>
    </p:bg>
    <p:spTree>
      <p:nvGrpSpPr>
        <p:cNvPr id="1" name=""/>
        <p:cNvGrpSpPr/>
        <p:nvPr/>
      </p:nvGrpSpPr>
      <p:grpSpPr>
        <a:xfrm>
          <a:off x="0" y="0"/>
          <a:ext cx="0" cy="0"/>
          <a:chOff x="0" y="0"/>
          <a:chExt cx="0" cy="0"/>
        </a:xfrm>
      </p:grpSpPr>
      <p:sp>
        <p:nvSpPr>
          <p:cNvPr id="2" name="Text 0"/>
          <p:cNvSpPr txBox="1"/>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200" dirty="0">
                <a:solidFill>
                  <a:srgbClr val="FFFFFF"/>
                </a:solidFill>
                <a:latin typeface="Arial" pitchFamily="34" charset="0"/>
                <a:ea typeface="Arial" pitchFamily="34" charset="-122"/>
                <a:cs typeface="Arial" pitchFamily="34" charset="-120"/>
              </a:rPr>
              <a:t>BIG CONSULTANTS INC</a:t>
            </a:r>
            <a:endParaRPr lang="en-US" sz="1100" dirty="0"/>
          </a:p>
        </p:txBody>
      </p:sp>
      <p:sp>
        <p:nvSpPr>
          <p:cNvPr id="3" name="Text 1"/>
          <p:cNvSpPr txBox="1"/>
          <p:nvPr/>
        </p:nvSpPr>
        <p:spPr>
          <a:xfrm>
            <a:off x="6126480" y="502920"/>
            <a:ext cx="5513832" cy="274320"/>
          </a:xfrm>
          <a:prstGeom prst="rect">
            <a:avLst/>
          </a:prstGeom>
          <a:noFill/>
          <a:ln/>
        </p:spPr>
        <p:txBody>
          <a:bodyPr wrap="square" lIns="0" tIns="0" rIns="0" bIns="0" rtlCol="0" anchor="ctr"/>
          <a:lstStyle/>
          <a:p>
            <a:pPr marL="0" indent="0" algn="r">
              <a:buNone/>
            </a:pPr>
            <a:r>
              <a:rPr lang="en-US" sz="900" kern="0" spc="140" dirty="0">
                <a:solidFill>
                  <a:srgbClr val="F05A22"/>
                </a:solidFill>
                <a:latin typeface="Arial" pitchFamily="34" charset="0"/>
                <a:ea typeface="Arial" pitchFamily="34" charset="-122"/>
                <a:cs typeface="Arial" pitchFamily="34" charset="-120"/>
              </a:rPr>
              <a:t>WORKED EXAMPLE — A FICTITIOUS BUSINESS</a:t>
            </a:r>
            <a:endParaRPr lang="en-US" sz="900" dirty="0"/>
          </a:p>
        </p:txBody>
      </p:sp>
      <p:sp>
        <p:nvSpPr>
          <p:cNvPr id="4" name="Shape 2"/>
          <p:cNvSpPr/>
          <p:nvPr/>
        </p:nvSpPr>
        <p:spPr>
          <a:xfrm>
            <a:off x="548640" y="914400"/>
            <a:ext cx="11091672" cy="0"/>
          </a:xfrm>
          <a:prstGeom prst="line">
            <a:avLst/>
          </a:prstGeom>
          <a:noFill/>
          <a:ln w="12700">
            <a:solidFill>
              <a:srgbClr val="2A4358"/>
            </a:solidFill>
            <a:prstDash val="solid"/>
          </a:ln>
        </p:spPr>
        <p:txBody>
          <a:bodyPr/>
          <a:lstStyle/>
          <a:p>
            <a:endParaRPr lang="en-GB"/>
          </a:p>
        </p:txBody>
      </p:sp>
      <p:sp>
        <p:nvSpPr>
          <p:cNvPr id="5" name="Text 3"/>
          <p:cNvSpPr txBox="1"/>
          <p:nvPr/>
        </p:nvSpPr>
        <p:spPr>
          <a:xfrm>
            <a:off x="548640" y="1572768"/>
            <a:ext cx="10515600" cy="1737360"/>
          </a:xfrm>
          <a:prstGeom prst="rect">
            <a:avLst/>
          </a:prstGeom>
          <a:noFill/>
          <a:ln/>
        </p:spPr>
        <p:txBody>
          <a:bodyPr wrap="square" lIns="0" tIns="0" rIns="0" bIns="0" rtlCol="0" anchor="t"/>
          <a:lstStyle/>
          <a:p>
            <a:pPr marL="0" indent="0">
              <a:lnSpc>
                <a:spcPts val="5000"/>
              </a:lnSpc>
              <a:buNone/>
            </a:pPr>
            <a:r>
              <a:rPr lang="en-US" sz="4200" b="1" dirty="0">
                <a:solidFill>
                  <a:srgbClr val="FFFFFF"/>
                </a:solidFill>
                <a:latin typeface="Arial" pitchFamily="34" charset="0"/>
                <a:ea typeface="Arial" pitchFamily="34" charset="-122"/>
                <a:cs typeface="Arial" pitchFamily="34" charset="-120"/>
              </a:rPr>
              <a:t>Managed at the gates.</a:t>
            </a:r>
            <a:endParaRPr lang="en-US" sz="4200" dirty="0"/>
          </a:p>
          <a:p>
            <a:pPr marL="0" indent="0">
              <a:lnSpc>
                <a:spcPts val="5000"/>
              </a:lnSpc>
              <a:buNone/>
            </a:pPr>
            <a:r>
              <a:rPr lang="en-US" sz="4200" b="1" dirty="0">
                <a:solidFill>
                  <a:srgbClr val="F05A22"/>
                </a:solidFill>
                <a:latin typeface="Arial" pitchFamily="34" charset="0"/>
                <a:ea typeface="Arial" pitchFamily="34" charset="-122"/>
                <a:cs typeface="Arial" pitchFamily="34" charset="-120"/>
              </a:rPr>
              <a:t>Blind in between.</a:t>
            </a:r>
            <a:endParaRPr lang="en-US" sz="4200" dirty="0"/>
          </a:p>
        </p:txBody>
      </p:sp>
      <p:sp>
        <p:nvSpPr>
          <p:cNvPr id="6" name="Text 4"/>
          <p:cNvSpPr txBox="1"/>
          <p:nvPr/>
        </p:nvSpPr>
        <p:spPr>
          <a:xfrm>
            <a:off x="548640" y="3493008"/>
            <a:ext cx="7863840" cy="914400"/>
          </a:xfrm>
          <a:prstGeom prst="rect">
            <a:avLst/>
          </a:prstGeom>
          <a:noFill/>
          <a:ln/>
        </p:spPr>
        <p:txBody>
          <a:bodyPr wrap="square" lIns="0" tIns="0" rIns="0" bIns="0" rtlCol="0" anchor="t"/>
          <a:lstStyle/>
          <a:p>
            <a:pPr marL="0" indent="0">
              <a:lnSpc>
                <a:spcPts val="2000"/>
              </a:lnSpc>
              <a:buNone/>
            </a:pPr>
            <a:r>
              <a:rPr lang="en-US" sz="1350" dirty="0">
                <a:solidFill>
                  <a:srgbClr val="A8B4BC"/>
                </a:solidFill>
                <a:latin typeface="Arial" pitchFamily="34" charset="0"/>
                <a:ea typeface="Arial" pitchFamily="34" charset="-122"/>
                <a:cs typeface="Arial" pitchFamily="34" charset="-120"/>
              </a:rPr>
              <a:t>Sales pipeline effectiveness at Sunshine Power. Behaviour holds wherever something checks it, and drifts or stops wherever nothing does. Of the 73 things a mature pipeline needs, 21 are fully in place, 29 are half-built and 23 are absent — and not one above Level 3 was confirmed complete.</a:t>
            </a:r>
            <a:endParaRPr lang="en-US" sz="1350" dirty="0"/>
          </a:p>
        </p:txBody>
      </p:sp>
      <p:sp>
        <p:nvSpPr>
          <p:cNvPr id="7" name="Shape 5"/>
          <p:cNvSpPr/>
          <p:nvPr/>
        </p:nvSpPr>
        <p:spPr>
          <a:xfrm>
            <a:off x="548640" y="4709160"/>
            <a:ext cx="2615184" cy="1207008"/>
          </a:xfrm>
          <a:prstGeom prst="rect">
            <a:avLst/>
          </a:prstGeom>
          <a:solidFill>
            <a:srgbClr val="0A2440"/>
          </a:solidFill>
          <a:ln w="9525">
            <a:solidFill>
              <a:srgbClr val="234156"/>
            </a:solidFill>
            <a:prstDash val="solid"/>
          </a:ln>
        </p:spPr>
        <p:txBody>
          <a:bodyPr/>
          <a:lstStyle/>
          <a:p>
            <a:endParaRPr lang="en-GB"/>
          </a:p>
        </p:txBody>
      </p:sp>
      <p:sp>
        <p:nvSpPr>
          <p:cNvPr id="8" name="Text 6"/>
          <p:cNvSpPr txBox="1"/>
          <p:nvPr/>
        </p:nvSpPr>
        <p:spPr>
          <a:xfrm>
            <a:off x="749808" y="4864608"/>
            <a:ext cx="2249424" cy="457200"/>
          </a:xfrm>
          <a:prstGeom prst="rect">
            <a:avLst/>
          </a:prstGeom>
          <a:noFill/>
          <a:ln/>
        </p:spPr>
        <p:txBody>
          <a:bodyPr wrap="square" lIns="0" tIns="0" rIns="0" bIns="0" rtlCol="0" anchor="ctr"/>
          <a:lstStyle/>
          <a:p>
            <a:pPr marL="0" indent="0">
              <a:buNone/>
            </a:pPr>
            <a:r>
              <a:rPr lang="en-US" sz="3000" b="1" dirty="0">
                <a:solidFill>
                  <a:srgbClr val="FFFFFF"/>
                </a:solidFill>
                <a:latin typeface="Arial" pitchFamily="34" charset="0"/>
                <a:ea typeface="Arial" pitchFamily="34" charset="-122"/>
                <a:cs typeface="Arial" pitchFamily="34" charset="-120"/>
              </a:rPr>
              <a:t>2.4</a:t>
            </a:r>
            <a:r>
              <a:rPr lang="en-US" sz="1300" b="1" dirty="0">
                <a:solidFill>
                  <a:srgbClr val="9AA5AC"/>
                </a:solidFill>
                <a:latin typeface="Arial" pitchFamily="34" charset="0"/>
                <a:ea typeface="Arial" pitchFamily="34" charset="-122"/>
                <a:cs typeface="Arial" pitchFamily="34" charset="-120"/>
              </a:rPr>
              <a:t>/5</a:t>
            </a:r>
            <a:endParaRPr lang="en-US" sz="3000" dirty="0"/>
          </a:p>
        </p:txBody>
      </p:sp>
      <p:sp>
        <p:nvSpPr>
          <p:cNvPr id="9" name="Text 7"/>
          <p:cNvSpPr txBox="1"/>
          <p:nvPr/>
        </p:nvSpPr>
        <p:spPr>
          <a:xfrm>
            <a:off x="749808" y="5358384"/>
            <a:ext cx="2249424" cy="457200"/>
          </a:xfrm>
          <a:prstGeom prst="rect">
            <a:avLst/>
          </a:prstGeom>
          <a:noFill/>
          <a:ln/>
        </p:spPr>
        <p:txBody>
          <a:bodyPr wrap="square" lIns="0" tIns="0" rIns="0" bIns="0" rtlCol="0" anchor="t"/>
          <a:lstStyle/>
          <a:p>
            <a:pPr marL="0" indent="0">
              <a:lnSpc>
                <a:spcPts val="1100"/>
              </a:lnSpc>
              <a:buNone/>
            </a:pPr>
            <a:r>
              <a:rPr lang="en-US" sz="850" kern="0" spc="80" dirty="0">
                <a:solidFill>
                  <a:srgbClr val="8FA0AC"/>
                </a:solidFill>
                <a:latin typeface="Arial" pitchFamily="34" charset="0"/>
                <a:ea typeface="Arial" pitchFamily="34" charset="-122"/>
                <a:cs typeface="Arial" pitchFamily="34" charset="-120"/>
              </a:rPr>
              <a:t>CORROBORATED POSITION</a:t>
            </a:r>
            <a:endParaRPr lang="en-US" sz="850" dirty="0"/>
          </a:p>
        </p:txBody>
      </p:sp>
      <p:sp>
        <p:nvSpPr>
          <p:cNvPr id="10" name="Shape 8"/>
          <p:cNvSpPr/>
          <p:nvPr/>
        </p:nvSpPr>
        <p:spPr>
          <a:xfrm>
            <a:off x="3374136" y="4709160"/>
            <a:ext cx="2615184" cy="1207008"/>
          </a:xfrm>
          <a:prstGeom prst="rect">
            <a:avLst/>
          </a:prstGeom>
          <a:solidFill>
            <a:srgbClr val="0A2440"/>
          </a:solidFill>
          <a:ln w="9525">
            <a:solidFill>
              <a:srgbClr val="234156"/>
            </a:solidFill>
            <a:prstDash val="solid"/>
          </a:ln>
        </p:spPr>
        <p:txBody>
          <a:bodyPr/>
          <a:lstStyle/>
          <a:p>
            <a:endParaRPr lang="en-GB"/>
          </a:p>
        </p:txBody>
      </p:sp>
      <p:sp>
        <p:nvSpPr>
          <p:cNvPr id="11" name="Text 9"/>
          <p:cNvSpPr txBox="1"/>
          <p:nvPr/>
        </p:nvSpPr>
        <p:spPr>
          <a:xfrm>
            <a:off x="3575304" y="4864608"/>
            <a:ext cx="2249424" cy="457200"/>
          </a:xfrm>
          <a:prstGeom prst="rect">
            <a:avLst/>
          </a:prstGeom>
          <a:noFill/>
          <a:ln/>
        </p:spPr>
        <p:txBody>
          <a:bodyPr wrap="square" lIns="0" tIns="0" rIns="0" bIns="0" rtlCol="0" anchor="ctr"/>
          <a:lstStyle/>
          <a:p>
            <a:pPr marL="0" indent="0">
              <a:buNone/>
            </a:pPr>
            <a:r>
              <a:rPr lang="en-US" sz="3000" b="1" dirty="0">
                <a:solidFill>
                  <a:srgbClr val="F05A22"/>
                </a:solidFill>
                <a:latin typeface="Arial" pitchFamily="34" charset="0"/>
                <a:ea typeface="Arial" pitchFamily="34" charset="-122"/>
                <a:cs typeface="Arial" pitchFamily="34" charset="-120"/>
              </a:rPr>
              <a:t>1.7</a:t>
            </a:r>
            <a:endParaRPr lang="en-US" sz="3000" dirty="0"/>
          </a:p>
        </p:txBody>
      </p:sp>
      <p:sp>
        <p:nvSpPr>
          <p:cNvPr id="12" name="Text 10"/>
          <p:cNvSpPr txBox="1"/>
          <p:nvPr/>
        </p:nvSpPr>
        <p:spPr>
          <a:xfrm>
            <a:off x="3575304" y="5358384"/>
            <a:ext cx="2249424" cy="457200"/>
          </a:xfrm>
          <a:prstGeom prst="rect">
            <a:avLst/>
          </a:prstGeom>
          <a:noFill/>
          <a:ln/>
        </p:spPr>
        <p:txBody>
          <a:bodyPr wrap="square" lIns="0" tIns="0" rIns="0" bIns="0" rtlCol="0" anchor="t"/>
          <a:lstStyle/>
          <a:p>
            <a:pPr marL="0" indent="0">
              <a:lnSpc>
                <a:spcPts val="1100"/>
              </a:lnSpc>
              <a:buNone/>
            </a:pPr>
            <a:r>
              <a:rPr lang="en-US" sz="850" kern="0" spc="80" dirty="0">
                <a:solidFill>
                  <a:srgbClr val="8FA0AC"/>
                </a:solidFill>
                <a:latin typeface="Arial" pitchFamily="34" charset="0"/>
                <a:ea typeface="Arial" pitchFamily="34" charset="-122"/>
                <a:cs typeface="Arial" pitchFamily="34" charset="-120"/>
              </a:rPr>
              <a:t>CAPABILITY FLOOR — DEMAND AND PIPELINE CREATION</a:t>
            </a:r>
            <a:endParaRPr lang="en-US" sz="850" dirty="0"/>
          </a:p>
        </p:txBody>
      </p:sp>
      <p:sp>
        <p:nvSpPr>
          <p:cNvPr id="13" name="Shape 11"/>
          <p:cNvSpPr/>
          <p:nvPr/>
        </p:nvSpPr>
        <p:spPr>
          <a:xfrm>
            <a:off x="6199632" y="4709160"/>
            <a:ext cx="2615184" cy="1207008"/>
          </a:xfrm>
          <a:prstGeom prst="rect">
            <a:avLst/>
          </a:prstGeom>
          <a:solidFill>
            <a:srgbClr val="0A2440"/>
          </a:solidFill>
          <a:ln w="9525">
            <a:solidFill>
              <a:srgbClr val="234156"/>
            </a:solidFill>
            <a:prstDash val="solid"/>
          </a:ln>
        </p:spPr>
        <p:txBody>
          <a:bodyPr/>
          <a:lstStyle/>
          <a:p>
            <a:endParaRPr lang="en-GB"/>
          </a:p>
        </p:txBody>
      </p:sp>
      <p:sp>
        <p:nvSpPr>
          <p:cNvPr id="14" name="Text 12"/>
          <p:cNvSpPr txBox="1"/>
          <p:nvPr/>
        </p:nvSpPr>
        <p:spPr>
          <a:xfrm>
            <a:off x="6400800" y="4864608"/>
            <a:ext cx="2249424" cy="457200"/>
          </a:xfrm>
          <a:prstGeom prst="rect">
            <a:avLst/>
          </a:prstGeom>
          <a:noFill/>
          <a:ln/>
        </p:spPr>
        <p:txBody>
          <a:bodyPr wrap="square" lIns="0" tIns="0" rIns="0" bIns="0" rtlCol="0" anchor="ctr"/>
          <a:lstStyle/>
          <a:p>
            <a:pPr marL="0" indent="0">
              <a:buNone/>
            </a:pPr>
            <a:r>
              <a:rPr lang="en-US" sz="3000" b="1" dirty="0">
                <a:solidFill>
                  <a:srgbClr val="F05A22"/>
                </a:solidFill>
                <a:latin typeface="Arial" pitchFamily="34" charset="0"/>
                <a:ea typeface="Arial" pitchFamily="34" charset="-122"/>
                <a:cs typeface="Arial" pitchFamily="34" charset="-120"/>
              </a:rPr>
              <a:t>L1</a:t>
            </a:r>
            <a:endParaRPr lang="en-US" sz="3000" dirty="0"/>
          </a:p>
        </p:txBody>
      </p:sp>
      <p:sp>
        <p:nvSpPr>
          <p:cNvPr id="15" name="Text 13"/>
          <p:cNvSpPr txBox="1"/>
          <p:nvPr/>
        </p:nvSpPr>
        <p:spPr>
          <a:xfrm>
            <a:off x="6400800" y="5358384"/>
            <a:ext cx="2249424" cy="457200"/>
          </a:xfrm>
          <a:prstGeom prst="rect">
            <a:avLst/>
          </a:prstGeom>
          <a:noFill/>
          <a:ln/>
        </p:spPr>
        <p:txBody>
          <a:bodyPr wrap="square" lIns="0" tIns="0" rIns="0" bIns="0" rtlCol="0" anchor="t"/>
          <a:lstStyle/>
          <a:p>
            <a:pPr marL="0" indent="0">
              <a:lnSpc>
                <a:spcPts val="1100"/>
              </a:lnSpc>
              <a:buNone/>
            </a:pPr>
            <a:r>
              <a:rPr lang="en-US" sz="850" kern="0" spc="80" dirty="0">
                <a:solidFill>
                  <a:srgbClr val="8FA0AC"/>
                </a:solidFill>
                <a:latin typeface="Arial" pitchFamily="34" charset="0"/>
                <a:ea typeface="Arial" pitchFamily="34" charset="-122"/>
                <a:cs typeface="Arial" pitchFamily="34" charset="-120"/>
              </a:rPr>
              <a:t>CLEARED FIRM-WIDE</a:t>
            </a:r>
            <a:endParaRPr lang="en-US" sz="850" dirty="0"/>
          </a:p>
        </p:txBody>
      </p:sp>
      <p:sp>
        <p:nvSpPr>
          <p:cNvPr id="16" name="Shape 14"/>
          <p:cNvSpPr/>
          <p:nvPr/>
        </p:nvSpPr>
        <p:spPr>
          <a:xfrm>
            <a:off x="9025128" y="4709160"/>
            <a:ext cx="2615184" cy="1207008"/>
          </a:xfrm>
          <a:prstGeom prst="rect">
            <a:avLst/>
          </a:prstGeom>
          <a:solidFill>
            <a:srgbClr val="0A2440"/>
          </a:solidFill>
          <a:ln w="9525">
            <a:solidFill>
              <a:srgbClr val="234156"/>
            </a:solidFill>
            <a:prstDash val="solid"/>
          </a:ln>
        </p:spPr>
        <p:txBody>
          <a:bodyPr/>
          <a:lstStyle/>
          <a:p>
            <a:endParaRPr lang="en-GB"/>
          </a:p>
        </p:txBody>
      </p:sp>
      <p:sp>
        <p:nvSpPr>
          <p:cNvPr id="17" name="Text 15"/>
          <p:cNvSpPr txBox="1"/>
          <p:nvPr/>
        </p:nvSpPr>
        <p:spPr>
          <a:xfrm>
            <a:off x="9226296" y="4864608"/>
            <a:ext cx="2249424" cy="457200"/>
          </a:xfrm>
          <a:prstGeom prst="rect">
            <a:avLst/>
          </a:prstGeom>
          <a:noFill/>
          <a:ln/>
        </p:spPr>
        <p:txBody>
          <a:bodyPr wrap="square" lIns="0" tIns="0" rIns="0" bIns="0" rtlCol="0" anchor="ctr"/>
          <a:lstStyle/>
          <a:p>
            <a:pPr marL="0" indent="0">
              <a:buNone/>
            </a:pPr>
            <a:r>
              <a:rPr lang="en-US" sz="3000" b="1" dirty="0">
                <a:solidFill>
                  <a:srgbClr val="FFFFFF"/>
                </a:solidFill>
                <a:latin typeface="Arial" pitchFamily="34" charset="0"/>
                <a:ea typeface="Arial" pitchFamily="34" charset="-122"/>
                <a:cs typeface="Arial" pitchFamily="34" charset="-120"/>
              </a:rPr>
              <a:t>84</a:t>
            </a:r>
            <a:r>
              <a:rPr lang="en-US" sz="1300" b="1" dirty="0">
                <a:solidFill>
                  <a:srgbClr val="9AA5AC"/>
                </a:solidFill>
                <a:latin typeface="Arial" pitchFamily="34" charset="0"/>
                <a:ea typeface="Arial" pitchFamily="34" charset="-122"/>
                <a:cs typeface="Arial" pitchFamily="34" charset="-120"/>
              </a:rPr>
              <a:t>%</a:t>
            </a:r>
            <a:endParaRPr lang="en-US" sz="3000" dirty="0"/>
          </a:p>
        </p:txBody>
      </p:sp>
      <p:sp>
        <p:nvSpPr>
          <p:cNvPr id="18" name="Text 16"/>
          <p:cNvSpPr txBox="1"/>
          <p:nvPr/>
        </p:nvSpPr>
        <p:spPr>
          <a:xfrm>
            <a:off x="9226296" y="5358384"/>
            <a:ext cx="2249424" cy="457200"/>
          </a:xfrm>
          <a:prstGeom prst="rect">
            <a:avLst/>
          </a:prstGeom>
          <a:noFill/>
          <a:ln/>
        </p:spPr>
        <p:txBody>
          <a:bodyPr wrap="square" lIns="0" tIns="0" rIns="0" bIns="0" rtlCol="0" anchor="t"/>
          <a:lstStyle/>
          <a:p>
            <a:pPr marL="0" indent="0">
              <a:lnSpc>
                <a:spcPts val="1100"/>
              </a:lnSpc>
              <a:buNone/>
            </a:pPr>
            <a:r>
              <a:rPr lang="en-US" sz="850" kern="0" spc="80" dirty="0">
                <a:solidFill>
                  <a:srgbClr val="8FA0AC"/>
                </a:solidFill>
                <a:latin typeface="Arial" pitchFamily="34" charset="0"/>
                <a:ea typeface="Arial" pitchFamily="34" charset="-122"/>
                <a:cs typeface="Arial" pitchFamily="34" charset="-120"/>
              </a:rPr>
              <a:t>CONFIDENCE — 42 QUESTIONS, 1.5 DAYS TO SETTLE</a:t>
            </a:r>
            <a:endParaRPr lang="en-US" sz="850" dirty="0"/>
          </a:p>
        </p:txBody>
      </p:sp>
      <p:sp>
        <p:nvSpPr>
          <p:cNvPr id="19" name="Text 17"/>
          <p:cNvSpPr txBox="1"/>
          <p:nvPr/>
        </p:nvSpPr>
        <p:spPr>
          <a:xfrm>
            <a:off x="548640" y="6236208"/>
            <a:ext cx="11091672" cy="237744"/>
          </a:xfrm>
          <a:prstGeom prst="rect">
            <a:avLst/>
          </a:prstGeom>
          <a:noFill/>
          <a:ln/>
        </p:spPr>
        <p:txBody>
          <a:bodyPr wrap="square" lIns="0" tIns="0" rIns="0" bIns="0" rtlCol="0" anchor="ctr"/>
          <a:lstStyle/>
          <a:p>
            <a:pPr marL="0" indent="0">
              <a:buNone/>
            </a:pPr>
            <a:r>
              <a:rPr lang="en-US" sz="900" kern="0" spc="100" dirty="0">
                <a:solidFill>
                  <a:srgbClr val="6E7F8C"/>
                </a:solidFill>
                <a:latin typeface="Arial" pitchFamily="34" charset="0"/>
                <a:ea typeface="Arial" pitchFamily="34" charset="-122"/>
                <a:cs typeface="Arial" pitchFamily="34" charset="-120"/>
              </a:rPr>
              <a:t>Baseline 09 August 2026  ·  AXAT corroborated, first reading  ·  6 of 8 invited stakeholders  ·  30% of evidence validated  ·  Commercial in confidence</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14 · </a:t>
            </a:r>
            <a:r>
              <a:rPr lang="en-US" sz="1050" b="1" kern="0" spc="140" dirty="0">
                <a:solidFill>
                  <a:srgbClr val="0E2230"/>
                </a:solidFill>
                <a:latin typeface="Arial" pitchFamily="34" charset="0"/>
                <a:ea typeface="Arial" pitchFamily="34" charset="-122"/>
                <a:cs typeface="Arial" pitchFamily="34" charset="-120"/>
              </a:rPr>
              <a:t>WHAT PEOPLE SAID</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The same shape,</a:t>
            </a:r>
            <a:r>
              <a:rPr lang="en-US" sz="2700" b="1" dirty="0">
                <a:solidFill>
                  <a:srgbClr val="F05A22"/>
                </a:solidFill>
                <a:latin typeface="Arial" pitchFamily="34" charset="0"/>
                <a:ea typeface="Arial" pitchFamily="34" charset="-122"/>
                <a:cs typeface="Arial" pitchFamily="34" charset="-120"/>
              </a:rPr>
              <a:t> in their own words.</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Three respondents volunteered written comments. All three describe something official that exists, and a working reality that drifted away from it without anyone noticing.</a:t>
            </a:r>
            <a:endParaRPr lang="en-US" sz="1200" dirty="0"/>
          </a:p>
        </p:txBody>
      </p:sp>
      <p:sp>
        <p:nvSpPr>
          <p:cNvPr id="6" name="Shape 4"/>
          <p:cNvSpPr/>
          <p:nvPr/>
        </p:nvSpPr>
        <p:spPr>
          <a:xfrm>
            <a:off x="548640" y="1965960"/>
            <a:ext cx="5349240" cy="3017520"/>
          </a:xfrm>
          <a:prstGeom prst="rect">
            <a:avLst/>
          </a:prstGeom>
          <a:solidFill>
            <a:srgbClr val="F7F9FA"/>
          </a:solidFill>
          <a:ln w="9525">
            <a:solidFill>
              <a:srgbClr val="E2E7EA"/>
            </a:solidFill>
            <a:prstDash val="solid"/>
          </a:ln>
        </p:spPr>
        <p:txBody>
          <a:bodyPr/>
          <a:lstStyle/>
          <a:p>
            <a:endParaRPr lang="en-GB"/>
          </a:p>
        </p:txBody>
      </p:sp>
      <p:sp>
        <p:nvSpPr>
          <p:cNvPr id="7" name="Text 5"/>
          <p:cNvSpPr txBox="1"/>
          <p:nvPr/>
        </p:nvSpPr>
        <p:spPr>
          <a:xfrm>
            <a:off x="786384" y="2157984"/>
            <a:ext cx="365760" cy="365760"/>
          </a:xfrm>
          <a:prstGeom prst="rect">
            <a:avLst/>
          </a:prstGeom>
          <a:noFill/>
          <a:ln/>
        </p:spPr>
        <p:txBody>
          <a:bodyPr wrap="square" lIns="0" tIns="0" rIns="0" bIns="0" rtlCol="0" anchor="t"/>
          <a:lstStyle/>
          <a:p>
            <a:pPr marL="0" indent="0">
              <a:buNone/>
            </a:pPr>
            <a:r>
              <a:rPr lang="en-US" sz="2600" b="1" dirty="0">
                <a:solidFill>
                  <a:srgbClr val="F05A22"/>
                </a:solidFill>
                <a:latin typeface="Arial" pitchFamily="34" charset="0"/>
                <a:ea typeface="Arial" pitchFamily="34" charset="-122"/>
                <a:cs typeface="Arial" pitchFamily="34" charset="-120"/>
              </a:rPr>
              <a:t>“</a:t>
            </a:r>
            <a:endParaRPr lang="en-US" sz="2600" dirty="0"/>
          </a:p>
        </p:txBody>
      </p:sp>
      <p:sp>
        <p:nvSpPr>
          <p:cNvPr id="8" name="Text 6"/>
          <p:cNvSpPr txBox="1"/>
          <p:nvPr/>
        </p:nvSpPr>
        <p:spPr>
          <a:xfrm>
            <a:off x="1152144" y="2212848"/>
            <a:ext cx="4526280" cy="530352"/>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Half the team still runs their own tracker because the CRM view does not match how we actually sell.</a:t>
            </a:r>
            <a:endParaRPr lang="en-US" sz="1150" dirty="0"/>
          </a:p>
        </p:txBody>
      </p:sp>
      <p:sp>
        <p:nvSpPr>
          <p:cNvPr id="9" name="Text 7"/>
          <p:cNvSpPr txBox="1"/>
          <p:nvPr/>
        </p:nvSpPr>
        <p:spPr>
          <a:xfrm>
            <a:off x="1152144" y="2761488"/>
            <a:ext cx="4526280" cy="201168"/>
          </a:xfrm>
          <a:prstGeom prst="rect">
            <a:avLst/>
          </a:prstGeom>
          <a:noFill/>
          <a:ln/>
        </p:spPr>
        <p:txBody>
          <a:bodyPr wrap="square" lIns="0" tIns="0" rIns="0" bIns="0" rtlCol="0" anchor="ctr"/>
          <a:lstStyle/>
          <a:p>
            <a:pPr marL="0" indent="0">
              <a:buNone/>
            </a:pPr>
            <a:r>
              <a:rPr lang="en-US" sz="850" b="1" kern="0" spc="100" dirty="0">
                <a:solidFill>
                  <a:srgbClr val="0E7C86"/>
                </a:solidFill>
                <a:latin typeface="Arial" pitchFamily="34" charset="0"/>
                <a:ea typeface="Arial" pitchFamily="34" charset="-122"/>
                <a:cs typeface="Arial" pitchFamily="34" charset="-120"/>
              </a:rPr>
              <a:t>ROB S</a:t>
            </a:r>
            <a:endParaRPr lang="en-US" sz="850" dirty="0"/>
          </a:p>
        </p:txBody>
      </p:sp>
      <p:sp>
        <p:nvSpPr>
          <p:cNvPr id="10" name="Text 8"/>
          <p:cNvSpPr txBox="1"/>
          <p:nvPr/>
        </p:nvSpPr>
        <p:spPr>
          <a:xfrm>
            <a:off x="786384" y="3090672"/>
            <a:ext cx="365760" cy="365760"/>
          </a:xfrm>
          <a:prstGeom prst="rect">
            <a:avLst/>
          </a:prstGeom>
          <a:noFill/>
          <a:ln/>
        </p:spPr>
        <p:txBody>
          <a:bodyPr wrap="square" lIns="0" tIns="0" rIns="0" bIns="0" rtlCol="0" anchor="t"/>
          <a:lstStyle/>
          <a:p>
            <a:pPr marL="0" indent="0">
              <a:buNone/>
            </a:pPr>
            <a:r>
              <a:rPr lang="en-US" sz="2600" b="1" dirty="0">
                <a:solidFill>
                  <a:srgbClr val="F05A22"/>
                </a:solidFill>
                <a:latin typeface="Arial" pitchFamily="34" charset="0"/>
                <a:ea typeface="Arial" pitchFamily="34" charset="-122"/>
                <a:cs typeface="Arial" pitchFamily="34" charset="-120"/>
              </a:rPr>
              <a:t>“</a:t>
            </a:r>
            <a:endParaRPr lang="en-US" sz="2600" dirty="0"/>
          </a:p>
        </p:txBody>
      </p:sp>
      <p:sp>
        <p:nvSpPr>
          <p:cNvPr id="11" name="Text 9"/>
          <p:cNvSpPr txBox="1"/>
          <p:nvPr/>
        </p:nvSpPr>
        <p:spPr>
          <a:xfrm>
            <a:off x="1152144" y="3145536"/>
            <a:ext cx="4526280" cy="530352"/>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Nobody tells us when the playbook changes. I found out from a customer.</a:t>
            </a:r>
            <a:endParaRPr lang="en-US" sz="1150" dirty="0"/>
          </a:p>
        </p:txBody>
      </p:sp>
      <p:sp>
        <p:nvSpPr>
          <p:cNvPr id="12" name="Text 10"/>
          <p:cNvSpPr txBox="1"/>
          <p:nvPr/>
        </p:nvSpPr>
        <p:spPr>
          <a:xfrm>
            <a:off x="1152144" y="3694176"/>
            <a:ext cx="4526280" cy="201168"/>
          </a:xfrm>
          <a:prstGeom prst="rect">
            <a:avLst/>
          </a:prstGeom>
          <a:noFill/>
          <a:ln/>
        </p:spPr>
        <p:txBody>
          <a:bodyPr wrap="square" lIns="0" tIns="0" rIns="0" bIns="0" rtlCol="0" anchor="ctr"/>
          <a:lstStyle/>
          <a:p>
            <a:pPr marL="0" indent="0">
              <a:buNone/>
            </a:pPr>
            <a:r>
              <a:rPr lang="en-US" sz="850" b="1" kern="0" spc="100" dirty="0">
                <a:solidFill>
                  <a:srgbClr val="0E7C86"/>
                </a:solidFill>
                <a:latin typeface="Arial" pitchFamily="34" charset="0"/>
                <a:ea typeface="Arial" pitchFamily="34" charset="-122"/>
                <a:cs typeface="Arial" pitchFamily="34" charset="-120"/>
              </a:rPr>
              <a:t>JACK VOSS</a:t>
            </a:r>
            <a:endParaRPr lang="en-US" sz="850" dirty="0"/>
          </a:p>
        </p:txBody>
      </p:sp>
      <p:sp>
        <p:nvSpPr>
          <p:cNvPr id="13" name="Text 11"/>
          <p:cNvSpPr txBox="1"/>
          <p:nvPr/>
        </p:nvSpPr>
        <p:spPr>
          <a:xfrm>
            <a:off x="786384" y="4023360"/>
            <a:ext cx="365760" cy="365760"/>
          </a:xfrm>
          <a:prstGeom prst="rect">
            <a:avLst/>
          </a:prstGeom>
          <a:noFill/>
          <a:ln/>
        </p:spPr>
        <p:txBody>
          <a:bodyPr wrap="square" lIns="0" tIns="0" rIns="0" bIns="0" rtlCol="0" anchor="t"/>
          <a:lstStyle/>
          <a:p>
            <a:pPr marL="0" indent="0">
              <a:buNone/>
            </a:pPr>
            <a:r>
              <a:rPr lang="en-US" sz="2600" b="1" dirty="0">
                <a:solidFill>
                  <a:srgbClr val="F05A22"/>
                </a:solidFill>
                <a:latin typeface="Arial" pitchFamily="34" charset="0"/>
                <a:ea typeface="Arial" pitchFamily="34" charset="-122"/>
                <a:cs typeface="Arial" pitchFamily="34" charset="-120"/>
              </a:rPr>
              <a:t>“</a:t>
            </a:r>
            <a:endParaRPr lang="en-US" sz="2600" dirty="0"/>
          </a:p>
        </p:txBody>
      </p:sp>
      <p:sp>
        <p:nvSpPr>
          <p:cNvPr id="14" name="Text 12"/>
          <p:cNvSpPr txBox="1"/>
          <p:nvPr/>
        </p:nvSpPr>
        <p:spPr>
          <a:xfrm>
            <a:off x="1152144" y="4078224"/>
            <a:ext cx="4526280" cy="530352"/>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There is a territory map in the shared drive that predates the reorg — people still use it.</a:t>
            </a:r>
            <a:endParaRPr lang="en-US" sz="1150" dirty="0"/>
          </a:p>
        </p:txBody>
      </p:sp>
      <p:sp>
        <p:nvSpPr>
          <p:cNvPr id="15" name="Text 13"/>
          <p:cNvSpPr txBox="1"/>
          <p:nvPr/>
        </p:nvSpPr>
        <p:spPr>
          <a:xfrm>
            <a:off x="1152144" y="4626864"/>
            <a:ext cx="4526280" cy="201168"/>
          </a:xfrm>
          <a:prstGeom prst="rect">
            <a:avLst/>
          </a:prstGeom>
          <a:noFill/>
          <a:ln/>
        </p:spPr>
        <p:txBody>
          <a:bodyPr wrap="square" lIns="0" tIns="0" rIns="0" bIns="0" rtlCol="0" anchor="ctr"/>
          <a:lstStyle/>
          <a:p>
            <a:pPr marL="0" indent="0">
              <a:buNone/>
            </a:pPr>
            <a:r>
              <a:rPr lang="en-US" sz="850" b="1" kern="0" spc="100" dirty="0">
                <a:solidFill>
                  <a:srgbClr val="0E7C86"/>
                </a:solidFill>
                <a:latin typeface="Arial" pitchFamily="34" charset="0"/>
                <a:ea typeface="Arial" pitchFamily="34" charset="-122"/>
                <a:cs typeface="Arial" pitchFamily="34" charset="-120"/>
              </a:rPr>
              <a:t>AMARA DIALLO</a:t>
            </a:r>
            <a:endParaRPr lang="en-US" sz="850" dirty="0"/>
          </a:p>
        </p:txBody>
      </p:sp>
      <p:sp>
        <p:nvSpPr>
          <p:cNvPr id="16" name="Shape 14"/>
          <p:cNvSpPr/>
          <p:nvPr/>
        </p:nvSpPr>
        <p:spPr>
          <a:xfrm>
            <a:off x="6291072" y="1965960"/>
            <a:ext cx="5349240" cy="3017520"/>
          </a:xfrm>
          <a:prstGeom prst="rect">
            <a:avLst/>
          </a:prstGeom>
          <a:solidFill>
            <a:srgbClr val="F7F9FA"/>
          </a:solidFill>
          <a:ln w="9525">
            <a:solidFill>
              <a:srgbClr val="E2E7EA"/>
            </a:solidFill>
            <a:prstDash val="solid"/>
          </a:ln>
        </p:spPr>
        <p:txBody>
          <a:bodyPr/>
          <a:lstStyle/>
          <a:p>
            <a:endParaRPr lang="en-GB"/>
          </a:p>
        </p:txBody>
      </p:sp>
      <p:sp>
        <p:nvSpPr>
          <p:cNvPr id="17" name="Text 15"/>
          <p:cNvSpPr txBox="1"/>
          <p:nvPr/>
        </p:nvSpPr>
        <p:spPr>
          <a:xfrm>
            <a:off x="6565392" y="2194560"/>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EIGHT STATEMENTS DREW NEAR-UNANIMOUS AGREEMENT</a:t>
            </a:r>
            <a:endParaRPr lang="en-US" sz="900" dirty="0"/>
          </a:p>
        </p:txBody>
      </p:sp>
      <p:sp>
        <p:nvSpPr>
          <p:cNvPr id="18" name="Text 16"/>
          <p:cNvSpPr txBox="1"/>
          <p:nvPr/>
        </p:nvSpPr>
        <p:spPr>
          <a:xfrm>
            <a:off x="6565392" y="2542032"/>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The role model is unchanged since the last reorganisation</a:t>
            </a:r>
            <a:endParaRPr lang="en-US" sz="1050" dirty="0"/>
          </a:p>
        </p:txBody>
      </p:sp>
      <p:sp>
        <p:nvSpPr>
          <p:cNvPr id="19" name="Shape 17"/>
          <p:cNvSpPr/>
          <p:nvPr/>
        </p:nvSpPr>
        <p:spPr>
          <a:xfrm>
            <a:off x="10277856"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0" name="Shape 18"/>
          <p:cNvSpPr/>
          <p:nvPr/>
        </p:nvSpPr>
        <p:spPr>
          <a:xfrm>
            <a:off x="10451592"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1" name="Shape 19"/>
          <p:cNvSpPr/>
          <p:nvPr/>
        </p:nvSpPr>
        <p:spPr>
          <a:xfrm>
            <a:off x="10625328"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2" name="Shape 20"/>
          <p:cNvSpPr/>
          <p:nvPr/>
        </p:nvSpPr>
        <p:spPr>
          <a:xfrm>
            <a:off x="10799064"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3" name="Shape 21"/>
          <p:cNvSpPr/>
          <p:nvPr/>
        </p:nvSpPr>
        <p:spPr>
          <a:xfrm>
            <a:off x="10972800"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4" name="Shape 22"/>
          <p:cNvSpPr/>
          <p:nvPr/>
        </p:nvSpPr>
        <p:spPr>
          <a:xfrm>
            <a:off x="11146536" y="2606040"/>
            <a:ext cx="128016" cy="146304"/>
          </a:xfrm>
          <a:prstGeom prst="rect">
            <a:avLst/>
          </a:prstGeom>
          <a:solidFill>
            <a:srgbClr val="F05A22"/>
          </a:solidFill>
          <a:ln w="6350">
            <a:solidFill>
              <a:srgbClr val="F05A22"/>
            </a:solidFill>
            <a:prstDash val="solid"/>
          </a:ln>
        </p:spPr>
        <p:txBody>
          <a:bodyPr/>
          <a:lstStyle/>
          <a:p>
            <a:endParaRPr lang="en-GB"/>
          </a:p>
        </p:txBody>
      </p:sp>
      <p:sp>
        <p:nvSpPr>
          <p:cNvPr id="25" name="Text 23"/>
          <p:cNvSpPr txBox="1"/>
          <p:nvPr/>
        </p:nvSpPr>
        <p:spPr>
          <a:xfrm>
            <a:off x="11338560" y="2542032"/>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6/6</a:t>
            </a:r>
            <a:endParaRPr lang="en-US" sz="900" dirty="0"/>
          </a:p>
        </p:txBody>
      </p:sp>
      <p:sp>
        <p:nvSpPr>
          <p:cNvPr id="26" name="Text 24"/>
          <p:cNvSpPr txBox="1"/>
          <p:nvPr/>
        </p:nvSpPr>
        <p:spPr>
          <a:xfrm>
            <a:off x="6565392" y="2871216"/>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Improvements by one team do not reach the others</a:t>
            </a:r>
            <a:endParaRPr lang="en-US" sz="1050" dirty="0"/>
          </a:p>
        </p:txBody>
      </p:sp>
      <p:sp>
        <p:nvSpPr>
          <p:cNvPr id="27" name="Shape 25"/>
          <p:cNvSpPr/>
          <p:nvPr/>
        </p:nvSpPr>
        <p:spPr>
          <a:xfrm>
            <a:off x="10277856"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28" name="Shape 26"/>
          <p:cNvSpPr/>
          <p:nvPr/>
        </p:nvSpPr>
        <p:spPr>
          <a:xfrm>
            <a:off x="10451592"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29" name="Shape 27"/>
          <p:cNvSpPr/>
          <p:nvPr/>
        </p:nvSpPr>
        <p:spPr>
          <a:xfrm>
            <a:off x="10625328"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30" name="Shape 28"/>
          <p:cNvSpPr/>
          <p:nvPr/>
        </p:nvSpPr>
        <p:spPr>
          <a:xfrm>
            <a:off x="10799064"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31" name="Shape 29"/>
          <p:cNvSpPr/>
          <p:nvPr/>
        </p:nvSpPr>
        <p:spPr>
          <a:xfrm>
            <a:off x="10972800"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32" name="Shape 30"/>
          <p:cNvSpPr/>
          <p:nvPr/>
        </p:nvSpPr>
        <p:spPr>
          <a:xfrm>
            <a:off x="11146536" y="2935224"/>
            <a:ext cx="128016" cy="146304"/>
          </a:xfrm>
          <a:prstGeom prst="rect">
            <a:avLst/>
          </a:prstGeom>
          <a:solidFill>
            <a:srgbClr val="F05A22"/>
          </a:solidFill>
          <a:ln w="6350">
            <a:solidFill>
              <a:srgbClr val="F05A22"/>
            </a:solidFill>
            <a:prstDash val="solid"/>
          </a:ln>
        </p:spPr>
        <p:txBody>
          <a:bodyPr/>
          <a:lstStyle/>
          <a:p>
            <a:endParaRPr lang="en-GB"/>
          </a:p>
        </p:txBody>
      </p:sp>
      <p:sp>
        <p:nvSpPr>
          <p:cNvPr id="33" name="Text 31"/>
          <p:cNvSpPr txBox="1"/>
          <p:nvPr/>
        </p:nvSpPr>
        <p:spPr>
          <a:xfrm>
            <a:off x="11338560" y="2871216"/>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6/6</a:t>
            </a:r>
            <a:endParaRPr lang="en-US" sz="900" dirty="0"/>
          </a:p>
        </p:txBody>
      </p:sp>
      <p:sp>
        <p:nvSpPr>
          <p:cNvPr id="34" name="Text 32"/>
          <p:cNvSpPr txBox="1"/>
          <p:nvPr/>
        </p:nvSpPr>
        <p:spPr>
          <a:xfrm>
            <a:off x="6565392" y="3200400"/>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Campaign learning stays with the team that ran it</a:t>
            </a:r>
            <a:endParaRPr lang="en-US" sz="1050" dirty="0"/>
          </a:p>
        </p:txBody>
      </p:sp>
      <p:sp>
        <p:nvSpPr>
          <p:cNvPr id="35" name="Shape 33"/>
          <p:cNvSpPr/>
          <p:nvPr/>
        </p:nvSpPr>
        <p:spPr>
          <a:xfrm>
            <a:off x="10277856"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36" name="Shape 34"/>
          <p:cNvSpPr/>
          <p:nvPr/>
        </p:nvSpPr>
        <p:spPr>
          <a:xfrm>
            <a:off x="10451592"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37" name="Shape 35"/>
          <p:cNvSpPr/>
          <p:nvPr/>
        </p:nvSpPr>
        <p:spPr>
          <a:xfrm>
            <a:off x="10625328"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38" name="Shape 36"/>
          <p:cNvSpPr/>
          <p:nvPr/>
        </p:nvSpPr>
        <p:spPr>
          <a:xfrm>
            <a:off x="10799064"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39" name="Shape 37"/>
          <p:cNvSpPr/>
          <p:nvPr/>
        </p:nvSpPr>
        <p:spPr>
          <a:xfrm>
            <a:off x="10972800"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40" name="Shape 38"/>
          <p:cNvSpPr/>
          <p:nvPr/>
        </p:nvSpPr>
        <p:spPr>
          <a:xfrm>
            <a:off x="11146536" y="3264408"/>
            <a:ext cx="128016" cy="146304"/>
          </a:xfrm>
          <a:prstGeom prst="rect">
            <a:avLst/>
          </a:prstGeom>
          <a:solidFill>
            <a:srgbClr val="F05A22"/>
          </a:solidFill>
          <a:ln w="6350">
            <a:solidFill>
              <a:srgbClr val="F05A22"/>
            </a:solidFill>
            <a:prstDash val="solid"/>
          </a:ln>
        </p:spPr>
        <p:txBody>
          <a:bodyPr/>
          <a:lstStyle/>
          <a:p>
            <a:endParaRPr lang="en-GB"/>
          </a:p>
        </p:txBody>
      </p:sp>
      <p:sp>
        <p:nvSpPr>
          <p:cNvPr id="41" name="Text 39"/>
          <p:cNvSpPr txBox="1"/>
          <p:nvPr/>
        </p:nvSpPr>
        <p:spPr>
          <a:xfrm>
            <a:off x="11338560" y="3200400"/>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6/6</a:t>
            </a:r>
            <a:endParaRPr lang="en-US" sz="900" dirty="0"/>
          </a:p>
        </p:txBody>
      </p:sp>
      <p:sp>
        <p:nvSpPr>
          <p:cNvPr id="42" name="Text 40"/>
          <p:cNvSpPr txBox="1"/>
          <p:nvPr/>
        </p:nvSpPr>
        <p:spPr>
          <a:xfrm>
            <a:off x="6565392" y="3529584"/>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Items are discussed repeatedly without resolution</a:t>
            </a:r>
            <a:endParaRPr lang="en-US" sz="1050" dirty="0"/>
          </a:p>
        </p:txBody>
      </p:sp>
      <p:sp>
        <p:nvSpPr>
          <p:cNvPr id="43" name="Shape 41"/>
          <p:cNvSpPr/>
          <p:nvPr/>
        </p:nvSpPr>
        <p:spPr>
          <a:xfrm>
            <a:off x="10277856" y="3593592"/>
            <a:ext cx="128016" cy="146304"/>
          </a:xfrm>
          <a:prstGeom prst="rect">
            <a:avLst/>
          </a:prstGeom>
          <a:solidFill>
            <a:srgbClr val="F05A22"/>
          </a:solidFill>
          <a:ln w="6350">
            <a:solidFill>
              <a:srgbClr val="F05A22"/>
            </a:solidFill>
            <a:prstDash val="solid"/>
          </a:ln>
        </p:spPr>
        <p:txBody>
          <a:bodyPr/>
          <a:lstStyle/>
          <a:p>
            <a:endParaRPr lang="en-GB"/>
          </a:p>
        </p:txBody>
      </p:sp>
      <p:sp>
        <p:nvSpPr>
          <p:cNvPr id="44" name="Shape 42"/>
          <p:cNvSpPr/>
          <p:nvPr/>
        </p:nvSpPr>
        <p:spPr>
          <a:xfrm>
            <a:off x="10451592" y="3593592"/>
            <a:ext cx="128016" cy="146304"/>
          </a:xfrm>
          <a:prstGeom prst="rect">
            <a:avLst/>
          </a:prstGeom>
          <a:solidFill>
            <a:srgbClr val="F05A22"/>
          </a:solidFill>
          <a:ln w="6350">
            <a:solidFill>
              <a:srgbClr val="F05A22"/>
            </a:solidFill>
            <a:prstDash val="solid"/>
          </a:ln>
        </p:spPr>
        <p:txBody>
          <a:bodyPr/>
          <a:lstStyle/>
          <a:p>
            <a:endParaRPr lang="en-GB"/>
          </a:p>
        </p:txBody>
      </p:sp>
      <p:sp>
        <p:nvSpPr>
          <p:cNvPr id="45" name="Shape 43"/>
          <p:cNvSpPr/>
          <p:nvPr/>
        </p:nvSpPr>
        <p:spPr>
          <a:xfrm>
            <a:off x="10625328" y="3593592"/>
            <a:ext cx="128016" cy="146304"/>
          </a:xfrm>
          <a:prstGeom prst="rect">
            <a:avLst/>
          </a:prstGeom>
          <a:solidFill>
            <a:srgbClr val="F05A22"/>
          </a:solidFill>
          <a:ln w="6350">
            <a:solidFill>
              <a:srgbClr val="F05A22"/>
            </a:solidFill>
            <a:prstDash val="solid"/>
          </a:ln>
        </p:spPr>
        <p:txBody>
          <a:bodyPr/>
          <a:lstStyle/>
          <a:p>
            <a:endParaRPr lang="en-GB"/>
          </a:p>
        </p:txBody>
      </p:sp>
      <p:sp>
        <p:nvSpPr>
          <p:cNvPr id="46" name="Shape 44"/>
          <p:cNvSpPr/>
          <p:nvPr/>
        </p:nvSpPr>
        <p:spPr>
          <a:xfrm>
            <a:off x="10799064" y="3593592"/>
            <a:ext cx="128016" cy="146304"/>
          </a:xfrm>
          <a:prstGeom prst="rect">
            <a:avLst/>
          </a:prstGeom>
          <a:solidFill>
            <a:srgbClr val="F05A22"/>
          </a:solidFill>
          <a:ln w="6350">
            <a:solidFill>
              <a:srgbClr val="F05A22"/>
            </a:solidFill>
            <a:prstDash val="solid"/>
          </a:ln>
        </p:spPr>
        <p:txBody>
          <a:bodyPr/>
          <a:lstStyle/>
          <a:p>
            <a:endParaRPr lang="en-GB"/>
          </a:p>
        </p:txBody>
      </p:sp>
      <p:sp>
        <p:nvSpPr>
          <p:cNvPr id="47" name="Shape 45"/>
          <p:cNvSpPr/>
          <p:nvPr/>
        </p:nvSpPr>
        <p:spPr>
          <a:xfrm>
            <a:off x="10972800" y="3593592"/>
            <a:ext cx="128016" cy="146304"/>
          </a:xfrm>
          <a:prstGeom prst="rect">
            <a:avLst/>
          </a:prstGeom>
          <a:solidFill>
            <a:srgbClr val="F05A22"/>
          </a:solidFill>
          <a:ln w="6350">
            <a:solidFill>
              <a:srgbClr val="F05A22"/>
            </a:solidFill>
            <a:prstDash val="solid"/>
          </a:ln>
        </p:spPr>
        <p:txBody>
          <a:bodyPr/>
          <a:lstStyle/>
          <a:p>
            <a:endParaRPr lang="en-GB"/>
          </a:p>
        </p:txBody>
      </p:sp>
      <p:sp>
        <p:nvSpPr>
          <p:cNvPr id="48" name="Shape 46"/>
          <p:cNvSpPr/>
          <p:nvPr/>
        </p:nvSpPr>
        <p:spPr>
          <a:xfrm>
            <a:off x="11146536" y="3593592"/>
            <a:ext cx="128016" cy="146304"/>
          </a:xfrm>
          <a:prstGeom prst="rect">
            <a:avLst/>
          </a:prstGeom>
          <a:solidFill>
            <a:srgbClr val="F2D6CB"/>
          </a:solidFill>
          <a:ln w="6350">
            <a:solidFill>
              <a:srgbClr val="F2D6CB"/>
            </a:solidFill>
            <a:prstDash val="solid"/>
          </a:ln>
        </p:spPr>
        <p:txBody>
          <a:bodyPr/>
          <a:lstStyle/>
          <a:p>
            <a:endParaRPr lang="en-GB"/>
          </a:p>
        </p:txBody>
      </p:sp>
      <p:sp>
        <p:nvSpPr>
          <p:cNvPr id="49" name="Text 47"/>
          <p:cNvSpPr txBox="1"/>
          <p:nvPr/>
        </p:nvSpPr>
        <p:spPr>
          <a:xfrm>
            <a:off x="11338560" y="3529584"/>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5/6</a:t>
            </a:r>
            <a:endParaRPr lang="en-US" sz="900" dirty="0"/>
          </a:p>
        </p:txBody>
      </p:sp>
      <p:sp>
        <p:nvSpPr>
          <p:cNvPr id="50" name="Text 48"/>
          <p:cNvSpPr txBox="1"/>
          <p:nvPr/>
        </p:nvSpPr>
        <p:spPr>
          <a:xfrm>
            <a:off x="6565392" y="3858768"/>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Weak opportunities stay in the forecast too long</a:t>
            </a:r>
            <a:endParaRPr lang="en-US" sz="1050" dirty="0"/>
          </a:p>
        </p:txBody>
      </p:sp>
      <p:sp>
        <p:nvSpPr>
          <p:cNvPr id="51" name="Shape 49"/>
          <p:cNvSpPr/>
          <p:nvPr/>
        </p:nvSpPr>
        <p:spPr>
          <a:xfrm>
            <a:off x="10277856" y="3922776"/>
            <a:ext cx="128016" cy="146304"/>
          </a:xfrm>
          <a:prstGeom prst="rect">
            <a:avLst/>
          </a:prstGeom>
          <a:solidFill>
            <a:srgbClr val="F05A22"/>
          </a:solidFill>
          <a:ln w="6350">
            <a:solidFill>
              <a:srgbClr val="F05A22"/>
            </a:solidFill>
            <a:prstDash val="solid"/>
          </a:ln>
        </p:spPr>
        <p:txBody>
          <a:bodyPr/>
          <a:lstStyle/>
          <a:p>
            <a:endParaRPr lang="en-GB"/>
          </a:p>
        </p:txBody>
      </p:sp>
      <p:sp>
        <p:nvSpPr>
          <p:cNvPr id="52" name="Shape 50"/>
          <p:cNvSpPr/>
          <p:nvPr/>
        </p:nvSpPr>
        <p:spPr>
          <a:xfrm>
            <a:off x="10451592" y="3922776"/>
            <a:ext cx="128016" cy="146304"/>
          </a:xfrm>
          <a:prstGeom prst="rect">
            <a:avLst/>
          </a:prstGeom>
          <a:solidFill>
            <a:srgbClr val="F05A22"/>
          </a:solidFill>
          <a:ln w="6350">
            <a:solidFill>
              <a:srgbClr val="F05A22"/>
            </a:solidFill>
            <a:prstDash val="solid"/>
          </a:ln>
        </p:spPr>
        <p:txBody>
          <a:bodyPr/>
          <a:lstStyle/>
          <a:p>
            <a:endParaRPr lang="en-GB"/>
          </a:p>
        </p:txBody>
      </p:sp>
      <p:sp>
        <p:nvSpPr>
          <p:cNvPr id="53" name="Shape 51"/>
          <p:cNvSpPr/>
          <p:nvPr/>
        </p:nvSpPr>
        <p:spPr>
          <a:xfrm>
            <a:off x="10625328" y="3922776"/>
            <a:ext cx="128016" cy="146304"/>
          </a:xfrm>
          <a:prstGeom prst="rect">
            <a:avLst/>
          </a:prstGeom>
          <a:solidFill>
            <a:srgbClr val="F05A22"/>
          </a:solidFill>
          <a:ln w="6350">
            <a:solidFill>
              <a:srgbClr val="F05A22"/>
            </a:solidFill>
            <a:prstDash val="solid"/>
          </a:ln>
        </p:spPr>
        <p:txBody>
          <a:bodyPr/>
          <a:lstStyle/>
          <a:p>
            <a:endParaRPr lang="en-GB"/>
          </a:p>
        </p:txBody>
      </p:sp>
      <p:sp>
        <p:nvSpPr>
          <p:cNvPr id="54" name="Shape 52"/>
          <p:cNvSpPr/>
          <p:nvPr/>
        </p:nvSpPr>
        <p:spPr>
          <a:xfrm>
            <a:off x="10799064" y="3922776"/>
            <a:ext cx="128016" cy="146304"/>
          </a:xfrm>
          <a:prstGeom prst="rect">
            <a:avLst/>
          </a:prstGeom>
          <a:solidFill>
            <a:srgbClr val="F05A22"/>
          </a:solidFill>
          <a:ln w="6350">
            <a:solidFill>
              <a:srgbClr val="F05A22"/>
            </a:solidFill>
            <a:prstDash val="solid"/>
          </a:ln>
        </p:spPr>
        <p:txBody>
          <a:bodyPr/>
          <a:lstStyle/>
          <a:p>
            <a:endParaRPr lang="en-GB"/>
          </a:p>
        </p:txBody>
      </p:sp>
      <p:sp>
        <p:nvSpPr>
          <p:cNvPr id="55" name="Shape 53"/>
          <p:cNvSpPr/>
          <p:nvPr/>
        </p:nvSpPr>
        <p:spPr>
          <a:xfrm>
            <a:off x="10972800" y="3922776"/>
            <a:ext cx="128016" cy="146304"/>
          </a:xfrm>
          <a:prstGeom prst="rect">
            <a:avLst/>
          </a:prstGeom>
          <a:solidFill>
            <a:srgbClr val="F05A22"/>
          </a:solidFill>
          <a:ln w="6350">
            <a:solidFill>
              <a:srgbClr val="F05A22"/>
            </a:solidFill>
            <a:prstDash val="solid"/>
          </a:ln>
        </p:spPr>
        <p:txBody>
          <a:bodyPr/>
          <a:lstStyle/>
          <a:p>
            <a:endParaRPr lang="en-GB"/>
          </a:p>
        </p:txBody>
      </p:sp>
      <p:sp>
        <p:nvSpPr>
          <p:cNvPr id="56" name="Shape 54"/>
          <p:cNvSpPr/>
          <p:nvPr/>
        </p:nvSpPr>
        <p:spPr>
          <a:xfrm>
            <a:off x="11146536" y="3922776"/>
            <a:ext cx="128016" cy="146304"/>
          </a:xfrm>
          <a:prstGeom prst="rect">
            <a:avLst/>
          </a:prstGeom>
          <a:solidFill>
            <a:srgbClr val="F2D6CB"/>
          </a:solidFill>
          <a:ln w="6350">
            <a:solidFill>
              <a:srgbClr val="F2D6CB"/>
            </a:solidFill>
            <a:prstDash val="solid"/>
          </a:ln>
        </p:spPr>
        <p:txBody>
          <a:bodyPr/>
          <a:lstStyle/>
          <a:p>
            <a:endParaRPr lang="en-GB"/>
          </a:p>
        </p:txBody>
      </p:sp>
      <p:sp>
        <p:nvSpPr>
          <p:cNvPr id="57" name="Text 55"/>
          <p:cNvSpPr txBox="1"/>
          <p:nvPr/>
        </p:nvSpPr>
        <p:spPr>
          <a:xfrm>
            <a:off x="11338560" y="3858768"/>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5/6</a:t>
            </a:r>
            <a:endParaRPr lang="en-US" sz="900" dirty="0"/>
          </a:p>
        </p:txBody>
      </p:sp>
      <p:sp>
        <p:nvSpPr>
          <p:cNvPr id="58" name="Text 56"/>
          <p:cNvSpPr txBox="1"/>
          <p:nvPr/>
        </p:nvSpPr>
        <p:spPr>
          <a:xfrm>
            <a:off x="6565392" y="4187952"/>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Criteria have not changed despite recent losses</a:t>
            </a:r>
            <a:endParaRPr lang="en-US" sz="1050" dirty="0"/>
          </a:p>
        </p:txBody>
      </p:sp>
      <p:sp>
        <p:nvSpPr>
          <p:cNvPr id="59" name="Shape 57"/>
          <p:cNvSpPr/>
          <p:nvPr/>
        </p:nvSpPr>
        <p:spPr>
          <a:xfrm>
            <a:off x="10277856" y="4251960"/>
            <a:ext cx="128016" cy="146304"/>
          </a:xfrm>
          <a:prstGeom prst="rect">
            <a:avLst/>
          </a:prstGeom>
          <a:solidFill>
            <a:srgbClr val="F05A22"/>
          </a:solidFill>
          <a:ln w="6350">
            <a:solidFill>
              <a:srgbClr val="F05A22"/>
            </a:solidFill>
            <a:prstDash val="solid"/>
          </a:ln>
        </p:spPr>
        <p:txBody>
          <a:bodyPr/>
          <a:lstStyle/>
          <a:p>
            <a:endParaRPr lang="en-GB"/>
          </a:p>
        </p:txBody>
      </p:sp>
      <p:sp>
        <p:nvSpPr>
          <p:cNvPr id="60" name="Shape 58"/>
          <p:cNvSpPr/>
          <p:nvPr/>
        </p:nvSpPr>
        <p:spPr>
          <a:xfrm>
            <a:off x="10451592" y="4251960"/>
            <a:ext cx="128016" cy="146304"/>
          </a:xfrm>
          <a:prstGeom prst="rect">
            <a:avLst/>
          </a:prstGeom>
          <a:solidFill>
            <a:srgbClr val="F05A22"/>
          </a:solidFill>
          <a:ln w="6350">
            <a:solidFill>
              <a:srgbClr val="F05A22"/>
            </a:solidFill>
            <a:prstDash val="solid"/>
          </a:ln>
        </p:spPr>
        <p:txBody>
          <a:bodyPr/>
          <a:lstStyle/>
          <a:p>
            <a:endParaRPr lang="en-GB"/>
          </a:p>
        </p:txBody>
      </p:sp>
      <p:sp>
        <p:nvSpPr>
          <p:cNvPr id="61" name="Shape 59"/>
          <p:cNvSpPr/>
          <p:nvPr/>
        </p:nvSpPr>
        <p:spPr>
          <a:xfrm>
            <a:off x="10625328" y="4251960"/>
            <a:ext cx="128016" cy="146304"/>
          </a:xfrm>
          <a:prstGeom prst="rect">
            <a:avLst/>
          </a:prstGeom>
          <a:solidFill>
            <a:srgbClr val="F05A22"/>
          </a:solidFill>
          <a:ln w="6350">
            <a:solidFill>
              <a:srgbClr val="F05A22"/>
            </a:solidFill>
            <a:prstDash val="solid"/>
          </a:ln>
        </p:spPr>
        <p:txBody>
          <a:bodyPr/>
          <a:lstStyle/>
          <a:p>
            <a:endParaRPr lang="en-GB"/>
          </a:p>
        </p:txBody>
      </p:sp>
      <p:sp>
        <p:nvSpPr>
          <p:cNvPr id="62" name="Shape 60"/>
          <p:cNvSpPr/>
          <p:nvPr/>
        </p:nvSpPr>
        <p:spPr>
          <a:xfrm>
            <a:off x="10799064" y="4251960"/>
            <a:ext cx="128016" cy="146304"/>
          </a:xfrm>
          <a:prstGeom prst="rect">
            <a:avLst/>
          </a:prstGeom>
          <a:solidFill>
            <a:srgbClr val="F05A22"/>
          </a:solidFill>
          <a:ln w="6350">
            <a:solidFill>
              <a:srgbClr val="F05A22"/>
            </a:solidFill>
            <a:prstDash val="solid"/>
          </a:ln>
        </p:spPr>
        <p:txBody>
          <a:bodyPr/>
          <a:lstStyle/>
          <a:p>
            <a:endParaRPr lang="en-GB"/>
          </a:p>
        </p:txBody>
      </p:sp>
      <p:sp>
        <p:nvSpPr>
          <p:cNvPr id="63" name="Shape 61"/>
          <p:cNvSpPr/>
          <p:nvPr/>
        </p:nvSpPr>
        <p:spPr>
          <a:xfrm>
            <a:off x="10972800" y="4251960"/>
            <a:ext cx="128016" cy="146304"/>
          </a:xfrm>
          <a:prstGeom prst="rect">
            <a:avLst/>
          </a:prstGeom>
          <a:solidFill>
            <a:srgbClr val="F05A22"/>
          </a:solidFill>
          <a:ln w="6350">
            <a:solidFill>
              <a:srgbClr val="F05A22"/>
            </a:solidFill>
            <a:prstDash val="solid"/>
          </a:ln>
        </p:spPr>
        <p:txBody>
          <a:bodyPr/>
          <a:lstStyle/>
          <a:p>
            <a:endParaRPr lang="en-GB"/>
          </a:p>
        </p:txBody>
      </p:sp>
      <p:sp>
        <p:nvSpPr>
          <p:cNvPr id="64" name="Shape 62"/>
          <p:cNvSpPr/>
          <p:nvPr/>
        </p:nvSpPr>
        <p:spPr>
          <a:xfrm>
            <a:off x="11146536" y="4251960"/>
            <a:ext cx="128016" cy="146304"/>
          </a:xfrm>
          <a:prstGeom prst="rect">
            <a:avLst/>
          </a:prstGeom>
          <a:solidFill>
            <a:srgbClr val="F2D6CB"/>
          </a:solidFill>
          <a:ln w="6350">
            <a:solidFill>
              <a:srgbClr val="F2D6CB"/>
            </a:solidFill>
            <a:prstDash val="solid"/>
          </a:ln>
        </p:spPr>
        <p:txBody>
          <a:bodyPr/>
          <a:lstStyle/>
          <a:p>
            <a:endParaRPr lang="en-GB"/>
          </a:p>
        </p:txBody>
      </p:sp>
      <p:sp>
        <p:nvSpPr>
          <p:cNvPr id="65" name="Text 63"/>
          <p:cNvSpPr txBox="1"/>
          <p:nvPr/>
        </p:nvSpPr>
        <p:spPr>
          <a:xfrm>
            <a:off x="11338560" y="4187952"/>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5/6</a:t>
            </a:r>
            <a:endParaRPr lang="en-US" sz="900" dirty="0"/>
          </a:p>
        </p:txBody>
      </p:sp>
      <p:sp>
        <p:nvSpPr>
          <p:cNvPr id="66" name="Text 64"/>
          <p:cNvSpPr txBox="1"/>
          <p:nvPr/>
        </p:nvSpPr>
        <p:spPr>
          <a:xfrm>
            <a:off x="6565392" y="4517136"/>
            <a:ext cx="3611880" cy="274320"/>
          </a:xfrm>
          <a:prstGeom prst="rect">
            <a:avLst/>
          </a:prstGeom>
          <a:noFill/>
          <a:ln/>
        </p:spPr>
        <p:txBody>
          <a:bodyPr wrap="square" lIns="0" tIns="0" rIns="0" bIns="0" rtlCol="0" anchor="ctr"/>
          <a:lstStyle/>
          <a:p>
            <a:pPr marL="0" indent="0">
              <a:buNone/>
            </a:pPr>
            <a:r>
              <a:rPr lang="en-US" sz="1050" dirty="0">
                <a:solidFill>
                  <a:srgbClr val="0E2230"/>
                </a:solidFill>
                <a:latin typeface="Arial" pitchFamily="34" charset="0"/>
                <a:ea typeface="Arial" pitchFamily="34" charset="-122"/>
                <a:cs typeface="Arial" pitchFamily="34" charset="-120"/>
              </a:rPr>
              <a:t>Gaps in cover surface only when somebody is away</a:t>
            </a:r>
            <a:endParaRPr lang="en-US" sz="1050" dirty="0"/>
          </a:p>
        </p:txBody>
      </p:sp>
      <p:sp>
        <p:nvSpPr>
          <p:cNvPr id="67" name="Shape 65"/>
          <p:cNvSpPr/>
          <p:nvPr/>
        </p:nvSpPr>
        <p:spPr>
          <a:xfrm>
            <a:off x="10277856" y="4581144"/>
            <a:ext cx="128016" cy="146304"/>
          </a:xfrm>
          <a:prstGeom prst="rect">
            <a:avLst/>
          </a:prstGeom>
          <a:solidFill>
            <a:srgbClr val="F05A22"/>
          </a:solidFill>
          <a:ln w="6350">
            <a:solidFill>
              <a:srgbClr val="F05A22"/>
            </a:solidFill>
            <a:prstDash val="solid"/>
          </a:ln>
        </p:spPr>
        <p:txBody>
          <a:bodyPr/>
          <a:lstStyle/>
          <a:p>
            <a:endParaRPr lang="en-GB"/>
          </a:p>
        </p:txBody>
      </p:sp>
      <p:sp>
        <p:nvSpPr>
          <p:cNvPr id="68" name="Shape 66"/>
          <p:cNvSpPr/>
          <p:nvPr/>
        </p:nvSpPr>
        <p:spPr>
          <a:xfrm>
            <a:off x="10451592" y="4581144"/>
            <a:ext cx="128016" cy="146304"/>
          </a:xfrm>
          <a:prstGeom prst="rect">
            <a:avLst/>
          </a:prstGeom>
          <a:solidFill>
            <a:srgbClr val="F05A22"/>
          </a:solidFill>
          <a:ln w="6350">
            <a:solidFill>
              <a:srgbClr val="F05A22"/>
            </a:solidFill>
            <a:prstDash val="solid"/>
          </a:ln>
        </p:spPr>
        <p:txBody>
          <a:bodyPr/>
          <a:lstStyle/>
          <a:p>
            <a:endParaRPr lang="en-GB"/>
          </a:p>
        </p:txBody>
      </p:sp>
      <p:sp>
        <p:nvSpPr>
          <p:cNvPr id="69" name="Shape 67"/>
          <p:cNvSpPr/>
          <p:nvPr/>
        </p:nvSpPr>
        <p:spPr>
          <a:xfrm>
            <a:off x="10625328" y="4581144"/>
            <a:ext cx="128016" cy="146304"/>
          </a:xfrm>
          <a:prstGeom prst="rect">
            <a:avLst/>
          </a:prstGeom>
          <a:solidFill>
            <a:srgbClr val="F05A22"/>
          </a:solidFill>
          <a:ln w="6350">
            <a:solidFill>
              <a:srgbClr val="F05A22"/>
            </a:solidFill>
            <a:prstDash val="solid"/>
          </a:ln>
        </p:spPr>
        <p:txBody>
          <a:bodyPr/>
          <a:lstStyle/>
          <a:p>
            <a:endParaRPr lang="en-GB"/>
          </a:p>
        </p:txBody>
      </p:sp>
      <p:sp>
        <p:nvSpPr>
          <p:cNvPr id="70" name="Shape 68"/>
          <p:cNvSpPr/>
          <p:nvPr/>
        </p:nvSpPr>
        <p:spPr>
          <a:xfrm>
            <a:off x="10799064" y="4581144"/>
            <a:ext cx="128016" cy="146304"/>
          </a:xfrm>
          <a:prstGeom prst="rect">
            <a:avLst/>
          </a:prstGeom>
          <a:solidFill>
            <a:srgbClr val="F05A22"/>
          </a:solidFill>
          <a:ln w="6350">
            <a:solidFill>
              <a:srgbClr val="F05A22"/>
            </a:solidFill>
            <a:prstDash val="solid"/>
          </a:ln>
        </p:spPr>
        <p:txBody>
          <a:bodyPr/>
          <a:lstStyle/>
          <a:p>
            <a:endParaRPr lang="en-GB"/>
          </a:p>
        </p:txBody>
      </p:sp>
      <p:sp>
        <p:nvSpPr>
          <p:cNvPr id="71" name="Shape 69"/>
          <p:cNvSpPr/>
          <p:nvPr/>
        </p:nvSpPr>
        <p:spPr>
          <a:xfrm>
            <a:off x="10972800" y="4581144"/>
            <a:ext cx="128016" cy="146304"/>
          </a:xfrm>
          <a:prstGeom prst="rect">
            <a:avLst/>
          </a:prstGeom>
          <a:solidFill>
            <a:srgbClr val="F05A22"/>
          </a:solidFill>
          <a:ln w="6350">
            <a:solidFill>
              <a:srgbClr val="F05A22"/>
            </a:solidFill>
            <a:prstDash val="solid"/>
          </a:ln>
        </p:spPr>
        <p:txBody>
          <a:bodyPr/>
          <a:lstStyle/>
          <a:p>
            <a:endParaRPr lang="en-GB"/>
          </a:p>
        </p:txBody>
      </p:sp>
      <p:sp>
        <p:nvSpPr>
          <p:cNvPr id="72" name="Shape 70"/>
          <p:cNvSpPr/>
          <p:nvPr/>
        </p:nvSpPr>
        <p:spPr>
          <a:xfrm>
            <a:off x="11146536" y="4581144"/>
            <a:ext cx="128016" cy="146304"/>
          </a:xfrm>
          <a:prstGeom prst="rect">
            <a:avLst/>
          </a:prstGeom>
          <a:solidFill>
            <a:srgbClr val="F2D6CB"/>
          </a:solidFill>
          <a:ln w="6350">
            <a:solidFill>
              <a:srgbClr val="F2D6CB"/>
            </a:solidFill>
            <a:prstDash val="solid"/>
          </a:ln>
        </p:spPr>
        <p:txBody>
          <a:bodyPr/>
          <a:lstStyle/>
          <a:p>
            <a:endParaRPr lang="en-GB"/>
          </a:p>
        </p:txBody>
      </p:sp>
      <p:sp>
        <p:nvSpPr>
          <p:cNvPr id="73" name="Text 71"/>
          <p:cNvSpPr txBox="1"/>
          <p:nvPr/>
        </p:nvSpPr>
        <p:spPr>
          <a:xfrm>
            <a:off x="11338560" y="4517136"/>
            <a:ext cx="320040" cy="274320"/>
          </a:xfrm>
          <a:prstGeom prst="rect">
            <a:avLst/>
          </a:prstGeom>
          <a:noFill/>
          <a:ln/>
        </p:spPr>
        <p:txBody>
          <a:bodyPr wrap="square" lIns="0" tIns="0" rIns="0" bIns="0" rtlCol="0" anchor="ctr"/>
          <a:lstStyle/>
          <a:p>
            <a:pPr marL="0" indent="0">
              <a:buNone/>
            </a:pPr>
            <a:r>
              <a:rPr lang="en-US" sz="900" b="1" dirty="0">
                <a:solidFill>
                  <a:srgbClr val="F05A22"/>
                </a:solidFill>
                <a:latin typeface="Arial" pitchFamily="34" charset="0"/>
                <a:ea typeface="Arial" pitchFamily="34" charset="-122"/>
                <a:cs typeface="Arial" pitchFamily="34" charset="-120"/>
              </a:rPr>
              <a:t>5/6</a:t>
            </a:r>
            <a:endParaRPr lang="en-US" sz="900" dirty="0"/>
          </a:p>
        </p:txBody>
      </p:sp>
      <p:sp>
        <p:nvSpPr>
          <p:cNvPr id="74" name="Text 72"/>
          <p:cNvSpPr txBox="1"/>
          <p:nvPr/>
        </p:nvSpPr>
        <p:spPr>
          <a:xfrm>
            <a:off x="548640" y="525780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Sunshine Power learns things constantly and has no mechanism for a lesson to travel.</a:t>
            </a:r>
            <a:endParaRPr lang="en-US" sz="1250" dirty="0"/>
          </a:p>
        </p:txBody>
      </p:sp>
      <p:sp>
        <p:nvSpPr>
          <p:cNvPr id="75" name="Text 73"/>
          <p:cNvSpPr txBox="1"/>
          <p:nvPr/>
        </p:nvSpPr>
        <p:spPr>
          <a:xfrm>
            <a:off x="548640" y="551383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These eight do not depend on any of the open questions.</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15 · </a:t>
            </a:r>
            <a:r>
              <a:rPr lang="en-US" sz="1050" b="1" kern="0" spc="140" dirty="0">
                <a:solidFill>
                  <a:srgbClr val="0E2230"/>
                </a:solidFill>
                <a:latin typeface="Arial" pitchFamily="34" charset="0"/>
                <a:ea typeface="Arial" pitchFamily="34" charset="-122"/>
                <a:cs typeface="Arial" pitchFamily="34" charset="-120"/>
              </a:rPr>
              <a:t>LIMITS AND CONFIDENCE</a:t>
            </a:r>
            <a:r>
              <a:rPr lang="en-US" sz="1050" b="1" kern="0" spc="140" dirty="0">
                <a:solidFill>
                  <a:srgbClr val="F05A22"/>
                </a:solidFill>
                <a:latin typeface="Arial" pitchFamily="34" charset="0"/>
                <a:ea typeface="Arial" pitchFamily="34" charset="-122"/>
                <a:cs typeface="Arial" pitchFamily="34" charset="-120"/>
              </a:rPr>
              <a:t>  —  READ THIS BEFORE COMMISSIONING ANYTHING</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Forty-two questions are still open.</a:t>
            </a:r>
            <a:r>
              <a:rPr lang="en-US" sz="2700" b="1" dirty="0">
                <a:solidFill>
                  <a:srgbClr val="F05A22"/>
                </a:solidFill>
                <a:latin typeface="Arial" pitchFamily="34" charset="0"/>
                <a:ea typeface="Arial" pitchFamily="34" charset="-122"/>
                <a:cs typeface="Arial" pitchFamily="34" charset="-120"/>
              </a:rPr>
              <a:t> Eleven would move a rating.</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This is a first reading taken quickly. It is defensible, and it is not yet settled. The difference matters commercially, so it is stated before the proposal rather than after it.</a:t>
            </a:r>
            <a:endParaRPr lang="en-US" sz="1200" dirty="0"/>
          </a:p>
        </p:txBody>
      </p:sp>
      <p:sp>
        <p:nvSpPr>
          <p:cNvPr id="6" name="Shape 4"/>
          <p:cNvSpPr/>
          <p:nvPr/>
        </p:nvSpPr>
        <p:spPr>
          <a:xfrm>
            <a:off x="548640" y="1965960"/>
            <a:ext cx="2615184" cy="1417320"/>
          </a:xfrm>
          <a:prstGeom prst="rect">
            <a:avLst/>
          </a:prstGeom>
          <a:solidFill>
            <a:srgbClr val="F7F9FA"/>
          </a:solidFill>
          <a:ln w="9525">
            <a:solidFill>
              <a:srgbClr val="E2E7EA"/>
            </a:solidFill>
            <a:prstDash val="solid"/>
          </a:ln>
        </p:spPr>
        <p:txBody>
          <a:bodyPr/>
          <a:lstStyle/>
          <a:p>
            <a:endParaRPr lang="en-GB"/>
          </a:p>
        </p:txBody>
      </p:sp>
      <p:sp>
        <p:nvSpPr>
          <p:cNvPr id="7" name="Text 5"/>
          <p:cNvSpPr txBox="1"/>
          <p:nvPr/>
        </p:nvSpPr>
        <p:spPr>
          <a:xfrm>
            <a:off x="804672" y="2121408"/>
            <a:ext cx="2103120" cy="566928"/>
          </a:xfrm>
          <a:prstGeom prst="rect">
            <a:avLst/>
          </a:prstGeom>
          <a:noFill/>
          <a:ln/>
        </p:spPr>
        <p:txBody>
          <a:bodyPr wrap="square" lIns="0" tIns="0" rIns="0" bIns="0" rtlCol="0" anchor="ctr"/>
          <a:lstStyle/>
          <a:p>
            <a:pPr marL="0" indent="0">
              <a:buNone/>
            </a:pPr>
            <a:r>
              <a:rPr lang="en-US" sz="4000" b="1" dirty="0">
                <a:solidFill>
                  <a:srgbClr val="F05A22"/>
                </a:solidFill>
                <a:latin typeface="Arial" pitchFamily="34" charset="0"/>
                <a:ea typeface="Arial" pitchFamily="34" charset="-122"/>
                <a:cs typeface="Arial" pitchFamily="34" charset="-120"/>
              </a:rPr>
              <a:t>42</a:t>
            </a:r>
            <a:endParaRPr lang="en-US" sz="4000" dirty="0"/>
          </a:p>
        </p:txBody>
      </p:sp>
      <p:sp>
        <p:nvSpPr>
          <p:cNvPr id="8" name="Text 6"/>
          <p:cNvSpPr txBox="1"/>
          <p:nvPr/>
        </p:nvSpPr>
        <p:spPr>
          <a:xfrm>
            <a:off x="804672" y="270662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Questions still open, of 73 investigated</a:t>
            </a:r>
            <a:endParaRPr lang="en-US" sz="1000" dirty="0"/>
          </a:p>
        </p:txBody>
      </p:sp>
      <p:sp>
        <p:nvSpPr>
          <p:cNvPr id="9" name="Shape 7"/>
          <p:cNvSpPr/>
          <p:nvPr/>
        </p:nvSpPr>
        <p:spPr>
          <a:xfrm>
            <a:off x="3374136" y="1965960"/>
            <a:ext cx="2615184" cy="1417320"/>
          </a:xfrm>
          <a:prstGeom prst="rect">
            <a:avLst/>
          </a:prstGeom>
          <a:solidFill>
            <a:srgbClr val="F7F9FA"/>
          </a:solidFill>
          <a:ln w="9525">
            <a:solidFill>
              <a:srgbClr val="E2E7EA"/>
            </a:solidFill>
            <a:prstDash val="solid"/>
          </a:ln>
        </p:spPr>
        <p:txBody>
          <a:bodyPr/>
          <a:lstStyle/>
          <a:p>
            <a:endParaRPr lang="en-GB"/>
          </a:p>
        </p:txBody>
      </p:sp>
      <p:sp>
        <p:nvSpPr>
          <p:cNvPr id="10" name="Text 8"/>
          <p:cNvSpPr txBox="1"/>
          <p:nvPr/>
        </p:nvSpPr>
        <p:spPr>
          <a:xfrm>
            <a:off x="3630168" y="2121408"/>
            <a:ext cx="2103120" cy="566928"/>
          </a:xfrm>
          <a:prstGeom prst="rect">
            <a:avLst/>
          </a:prstGeom>
          <a:noFill/>
          <a:ln/>
        </p:spPr>
        <p:txBody>
          <a:bodyPr wrap="square" lIns="0" tIns="0" rIns="0" bIns="0" rtlCol="0" anchor="ctr"/>
          <a:lstStyle/>
          <a:p>
            <a:pPr marL="0" indent="0">
              <a:buNone/>
            </a:pPr>
            <a:r>
              <a:rPr lang="en-US" sz="4000" b="1" dirty="0">
                <a:solidFill>
                  <a:srgbClr val="0E2230"/>
                </a:solidFill>
                <a:latin typeface="Arial" pitchFamily="34" charset="0"/>
                <a:ea typeface="Arial" pitchFamily="34" charset="-122"/>
                <a:cs typeface="Arial" pitchFamily="34" charset="-120"/>
              </a:rPr>
              <a:t>27</a:t>
            </a:r>
            <a:endParaRPr lang="en-US" sz="4000" dirty="0"/>
          </a:p>
        </p:txBody>
      </p:sp>
      <p:sp>
        <p:nvSpPr>
          <p:cNvPr id="11" name="Text 9"/>
          <p:cNvSpPr txBox="1"/>
          <p:nvPr/>
        </p:nvSpPr>
        <p:spPr>
          <a:xfrm>
            <a:off x="3630168" y="270662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Never checked, and they matter</a:t>
            </a:r>
            <a:endParaRPr lang="en-US" sz="1000" dirty="0"/>
          </a:p>
        </p:txBody>
      </p:sp>
      <p:sp>
        <p:nvSpPr>
          <p:cNvPr id="12" name="Shape 10"/>
          <p:cNvSpPr/>
          <p:nvPr/>
        </p:nvSpPr>
        <p:spPr>
          <a:xfrm>
            <a:off x="6199632" y="1965960"/>
            <a:ext cx="2615184" cy="1417320"/>
          </a:xfrm>
          <a:prstGeom prst="rect">
            <a:avLst/>
          </a:prstGeom>
          <a:solidFill>
            <a:srgbClr val="F7F9FA"/>
          </a:solidFill>
          <a:ln w="9525">
            <a:solidFill>
              <a:srgbClr val="E2E7EA"/>
            </a:solidFill>
            <a:prstDash val="solid"/>
          </a:ln>
        </p:spPr>
        <p:txBody>
          <a:bodyPr/>
          <a:lstStyle/>
          <a:p>
            <a:endParaRPr lang="en-GB"/>
          </a:p>
        </p:txBody>
      </p:sp>
      <p:sp>
        <p:nvSpPr>
          <p:cNvPr id="13" name="Text 11"/>
          <p:cNvSpPr txBox="1"/>
          <p:nvPr/>
        </p:nvSpPr>
        <p:spPr>
          <a:xfrm>
            <a:off x="6455664" y="2121408"/>
            <a:ext cx="2103120" cy="566928"/>
          </a:xfrm>
          <a:prstGeom prst="rect">
            <a:avLst/>
          </a:prstGeom>
          <a:noFill/>
          <a:ln/>
        </p:spPr>
        <p:txBody>
          <a:bodyPr wrap="square" lIns="0" tIns="0" rIns="0" bIns="0" rtlCol="0" anchor="ctr"/>
          <a:lstStyle/>
          <a:p>
            <a:pPr marL="0" indent="0">
              <a:buNone/>
            </a:pPr>
            <a:r>
              <a:rPr lang="en-US" sz="4000" b="1" dirty="0">
                <a:solidFill>
                  <a:srgbClr val="0E2230"/>
                </a:solidFill>
                <a:latin typeface="Arial" pitchFamily="34" charset="0"/>
                <a:ea typeface="Arial" pitchFamily="34" charset="-122"/>
                <a:cs typeface="Arial" pitchFamily="34" charset="-120"/>
              </a:rPr>
              <a:t>15</a:t>
            </a:r>
            <a:endParaRPr lang="en-US" sz="4000" dirty="0"/>
          </a:p>
        </p:txBody>
      </p:sp>
      <p:sp>
        <p:nvSpPr>
          <p:cNvPr id="14" name="Text 12"/>
          <p:cNvSpPr txBox="1"/>
          <p:nvPr/>
        </p:nvSpPr>
        <p:spPr>
          <a:xfrm>
            <a:off x="6455664" y="270662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Where answers disagree between respondents</a:t>
            </a:r>
            <a:endParaRPr lang="en-US" sz="1000" dirty="0"/>
          </a:p>
        </p:txBody>
      </p:sp>
      <p:sp>
        <p:nvSpPr>
          <p:cNvPr id="15" name="Shape 13"/>
          <p:cNvSpPr/>
          <p:nvPr/>
        </p:nvSpPr>
        <p:spPr>
          <a:xfrm>
            <a:off x="9025128" y="1965960"/>
            <a:ext cx="2615184" cy="1417320"/>
          </a:xfrm>
          <a:prstGeom prst="rect">
            <a:avLst/>
          </a:prstGeom>
          <a:solidFill>
            <a:srgbClr val="F7F9FA"/>
          </a:solidFill>
          <a:ln w="9525">
            <a:solidFill>
              <a:srgbClr val="E2E7EA"/>
            </a:solidFill>
            <a:prstDash val="solid"/>
          </a:ln>
        </p:spPr>
        <p:txBody>
          <a:bodyPr/>
          <a:lstStyle/>
          <a:p>
            <a:endParaRPr lang="en-GB"/>
          </a:p>
        </p:txBody>
      </p:sp>
      <p:sp>
        <p:nvSpPr>
          <p:cNvPr id="16" name="Text 14"/>
          <p:cNvSpPr txBox="1"/>
          <p:nvPr/>
        </p:nvSpPr>
        <p:spPr>
          <a:xfrm>
            <a:off x="9281160" y="2121408"/>
            <a:ext cx="2103120" cy="566928"/>
          </a:xfrm>
          <a:prstGeom prst="rect">
            <a:avLst/>
          </a:prstGeom>
          <a:noFill/>
          <a:ln/>
        </p:spPr>
        <p:txBody>
          <a:bodyPr wrap="square" lIns="0" tIns="0" rIns="0" bIns="0" rtlCol="0" anchor="ctr"/>
          <a:lstStyle/>
          <a:p>
            <a:pPr marL="0" indent="0">
              <a:buNone/>
            </a:pPr>
            <a:r>
              <a:rPr lang="en-US" sz="4000" b="1" dirty="0">
                <a:solidFill>
                  <a:srgbClr val="F05A22"/>
                </a:solidFill>
                <a:latin typeface="Arial" pitchFamily="34" charset="0"/>
                <a:ea typeface="Arial" pitchFamily="34" charset="-122"/>
                <a:cs typeface="Arial" pitchFamily="34" charset="-120"/>
              </a:rPr>
              <a:t>11</a:t>
            </a:r>
            <a:endParaRPr lang="en-US" sz="4000" dirty="0"/>
          </a:p>
        </p:txBody>
      </p:sp>
      <p:sp>
        <p:nvSpPr>
          <p:cNvPr id="17" name="Text 15"/>
          <p:cNvSpPr txBox="1"/>
          <p:nvPr/>
        </p:nvSpPr>
        <p:spPr>
          <a:xfrm>
            <a:off x="9281160" y="270662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Open questions that would move a rating</a:t>
            </a:r>
            <a:endParaRPr lang="en-US" sz="1000" dirty="0"/>
          </a:p>
        </p:txBody>
      </p:sp>
      <p:sp>
        <p:nvSpPr>
          <p:cNvPr id="18" name="Shape 16"/>
          <p:cNvSpPr/>
          <p:nvPr/>
        </p:nvSpPr>
        <p:spPr>
          <a:xfrm>
            <a:off x="548640" y="3611880"/>
            <a:ext cx="5349240" cy="2103120"/>
          </a:xfrm>
          <a:prstGeom prst="rect">
            <a:avLst/>
          </a:prstGeom>
          <a:solidFill>
            <a:srgbClr val="FDF3EE"/>
          </a:solidFill>
          <a:ln w="9525">
            <a:solidFill>
              <a:srgbClr val="E2E7EA"/>
            </a:solidFill>
            <a:prstDash val="solid"/>
          </a:ln>
        </p:spPr>
        <p:txBody>
          <a:bodyPr/>
          <a:lstStyle/>
          <a:p>
            <a:endParaRPr lang="en-GB"/>
          </a:p>
        </p:txBody>
      </p:sp>
      <p:sp>
        <p:nvSpPr>
          <p:cNvPr id="19" name="Text 17"/>
          <p:cNvSpPr txBox="1"/>
          <p:nvPr/>
        </p:nvSpPr>
        <p:spPr>
          <a:xfrm>
            <a:off x="822960" y="3822192"/>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WHAT THAT MEANS FOR SCOPING</a:t>
            </a:r>
            <a:endParaRPr lang="en-US" sz="900" dirty="0"/>
          </a:p>
        </p:txBody>
      </p:sp>
      <p:sp>
        <p:nvSpPr>
          <p:cNvPr id="20" name="Text 18"/>
          <p:cNvSpPr txBox="1"/>
          <p:nvPr/>
        </p:nvSpPr>
        <p:spPr>
          <a:xfrm>
            <a:off x="822960" y="4114800"/>
            <a:ext cx="4800600" cy="1481328"/>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Only 30% of the evidence was validated directly; the rest is as reported. Eleven open questions could change a capability rating, and three capabilities carry confidence below 85%.</a:t>
            </a:r>
            <a:endParaRPr lang="en-US" sz="1150" dirty="0"/>
          </a:p>
          <a:p>
            <a:pPr marL="0" indent="0">
              <a:lnSpc>
                <a:spcPts val="1600"/>
              </a:lnSpc>
              <a:buNone/>
            </a:pPr>
            <a:endParaRPr lang="en-US" sz="1150" dirty="0"/>
          </a:p>
          <a:p>
            <a:pPr marL="0" indent="0">
              <a:lnSpc>
                <a:spcPts val="1600"/>
              </a:lnSpc>
              <a:buNone/>
            </a:pPr>
            <a:r>
              <a:rPr lang="en-US" sz="1150" dirty="0">
                <a:solidFill>
                  <a:srgbClr val="0E2230"/>
                </a:solidFill>
                <a:latin typeface="Arial" pitchFamily="34" charset="0"/>
                <a:ea typeface="Arial" pitchFamily="34" charset="-122"/>
                <a:cs typeface="Arial" pitchFamily="34" charset="-120"/>
              </a:rPr>
              <a:t>A fixed-scope, fixed-price programme built on this reading would be priced against a picture that may not survive contact with the evidence.</a:t>
            </a:r>
            <a:endParaRPr lang="en-US" sz="1150" dirty="0"/>
          </a:p>
        </p:txBody>
      </p:sp>
      <p:sp>
        <p:nvSpPr>
          <p:cNvPr id="21" name="Shape 19"/>
          <p:cNvSpPr/>
          <p:nvPr/>
        </p:nvSpPr>
        <p:spPr>
          <a:xfrm>
            <a:off x="6291072" y="3611880"/>
            <a:ext cx="5349240" cy="2103120"/>
          </a:xfrm>
          <a:prstGeom prst="rect">
            <a:avLst/>
          </a:prstGeom>
          <a:solidFill>
            <a:srgbClr val="FFFFFF"/>
          </a:solidFill>
          <a:ln w="9525">
            <a:solidFill>
              <a:srgbClr val="E2E7EA"/>
            </a:solidFill>
            <a:prstDash val="solid"/>
          </a:ln>
        </p:spPr>
        <p:txBody>
          <a:bodyPr/>
          <a:lstStyle/>
          <a:p>
            <a:endParaRPr lang="en-GB"/>
          </a:p>
        </p:txBody>
      </p:sp>
      <p:sp>
        <p:nvSpPr>
          <p:cNvPr id="22" name="Text 20"/>
          <p:cNvSpPr txBox="1"/>
          <p:nvPr/>
        </p:nvSpPr>
        <p:spPr>
          <a:xfrm>
            <a:off x="6565392" y="3822192"/>
            <a:ext cx="475488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WHERE THE CONFIDENCE IS THINNEST</a:t>
            </a:r>
            <a:endParaRPr lang="en-US" sz="900" dirty="0"/>
          </a:p>
        </p:txBody>
      </p:sp>
      <p:sp>
        <p:nvSpPr>
          <p:cNvPr id="23" name="Text 21"/>
          <p:cNvSpPr txBox="1"/>
          <p:nvPr/>
        </p:nvSpPr>
        <p:spPr>
          <a:xfrm>
            <a:off x="6565392" y="4151376"/>
            <a:ext cx="2286000" cy="219456"/>
          </a:xfrm>
          <a:prstGeom prst="rect">
            <a:avLst/>
          </a:prstGeom>
          <a:noFill/>
          <a:ln/>
        </p:spPr>
        <p:txBody>
          <a:bodyPr wrap="square" lIns="0" tIns="0" rIns="0" bIns="0" rtlCol="0" anchor="ctr"/>
          <a:lstStyle/>
          <a:p>
            <a:pPr marL="0" indent="0">
              <a:buNone/>
            </a:pPr>
            <a:r>
              <a:rPr lang="en-US" sz="1100" b="1" dirty="0">
                <a:solidFill>
                  <a:srgbClr val="0E2230"/>
                </a:solidFill>
                <a:latin typeface="Arial" pitchFamily="34" charset="0"/>
                <a:ea typeface="Arial" pitchFamily="34" charset="-122"/>
                <a:cs typeface="Arial" pitchFamily="34" charset="-120"/>
              </a:rPr>
              <a:t>Technology and Data</a:t>
            </a:r>
            <a:endParaRPr lang="en-US" sz="1100" dirty="0"/>
          </a:p>
        </p:txBody>
      </p:sp>
      <p:sp>
        <p:nvSpPr>
          <p:cNvPr id="24" name="Text 22"/>
          <p:cNvSpPr txBox="1"/>
          <p:nvPr/>
        </p:nvSpPr>
        <p:spPr>
          <a:xfrm>
            <a:off x="8897112" y="4151376"/>
            <a:ext cx="640080" cy="219456"/>
          </a:xfrm>
          <a:prstGeom prst="rect">
            <a:avLst/>
          </a:prstGeom>
          <a:noFill/>
          <a:ln/>
        </p:spPr>
        <p:txBody>
          <a:bodyPr wrap="square" lIns="0" tIns="0" rIns="0" bIns="0" rtlCol="0" anchor="ctr"/>
          <a:lstStyle/>
          <a:p>
            <a:pPr marL="0" indent="0" algn="r">
              <a:buNone/>
            </a:pPr>
            <a:r>
              <a:rPr lang="en-US" sz="1100" b="1" dirty="0">
                <a:solidFill>
                  <a:srgbClr val="F05A22"/>
                </a:solidFill>
                <a:latin typeface="Arial" pitchFamily="34" charset="0"/>
                <a:ea typeface="Arial" pitchFamily="34" charset="-122"/>
                <a:cs typeface="Arial" pitchFamily="34" charset="-120"/>
              </a:rPr>
              <a:t>73%</a:t>
            </a:r>
            <a:endParaRPr lang="en-US" sz="1100" dirty="0"/>
          </a:p>
        </p:txBody>
      </p:sp>
      <p:sp>
        <p:nvSpPr>
          <p:cNvPr id="25" name="Text 23"/>
          <p:cNvSpPr txBox="1"/>
          <p:nvPr/>
        </p:nvSpPr>
        <p:spPr>
          <a:xfrm>
            <a:off x="6565392" y="4370832"/>
            <a:ext cx="4754880" cy="219456"/>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4 of 6 responded — and it is the highest score</a:t>
            </a:r>
            <a:endParaRPr lang="en-US" sz="1000" dirty="0"/>
          </a:p>
        </p:txBody>
      </p:sp>
      <p:sp>
        <p:nvSpPr>
          <p:cNvPr id="26" name="Text 24"/>
          <p:cNvSpPr txBox="1"/>
          <p:nvPr/>
        </p:nvSpPr>
        <p:spPr>
          <a:xfrm>
            <a:off x="6565392" y="4626864"/>
            <a:ext cx="2286000" cy="219456"/>
          </a:xfrm>
          <a:prstGeom prst="rect">
            <a:avLst/>
          </a:prstGeom>
          <a:noFill/>
          <a:ln/>
        </p:spPr>
        <p:txBody>
          <a:bodyPr wrap="square" lIns="0" tIns="0" rIns="0" bIns="0" rtlCol="0" anchor="ctr"/>
          <a:lstStyle/>
          <a:p>
            <a:pPr marL="0" indent="0">
              <a:buNone/>
            </a:pPr>
            <a:r>
              <a:rPr lang="en-US" sz="1100" b="1" dirty="0">
                <a:solidFill>
                  <a:srgbClr val="0E2230"/>
                </a:solidFill>
                <a:latin typeface="Arial" pitchFamily="34" charset="0"/>
                <a:ea typeface="Arial" pitchFamily="34" charset="-122"/>
                <a:cs typeface="Arial" pitchFamily="34" charset="-120"/>
              </a:rPr>
              <a:t>Opportunity Qualification</a:t>
            </a:r>
            <a:endParaRPr lang="en-US" sz="1100" dirty="0"/>
          </a:p>
        </p:txBody>
      </p:sp>
      <p:sp>
        <p:nvSpPr>
          <p:cNvPr id="27" name="Text 25"/>
          <p:cNvSpPr txBox="1"/>
          <p:nvPr/>
        </p:nvSpPr>
        <p:spPr>
          <a:xfrm>
            <a:off x="8897112" y="4626864"/>
            <a:ext cx="640080" cy="219456"/>
          </a:xfrm>
          <a:prstGeom prst="rect">
            <a:avLst/>
          </a:prstGeom>
          <a:noFill/>
          <a:ln/>
        </p:spPr>
        <p:txBody>
          <a:bodyPr wrap="square" lIns="0" tIns="0" rIns="0" bIns="0" rtlCol="0" anchor="ctr"/>
          <a:lstStyle/>
          <a:p>
            <a:pPr marL="0" indent="0" algn="r">
              <a:buNone/>
            </a:pPr>
            <a:r>
              <a:rPr lang="en-US" sz="1100" b="1" dirty="0">
                <a:solidFill>
                  <a:srgbClr val="F05A22"/>
                </a:solidFill>
                <a:latin typeface="Arial" pitchFamily="34" charset="0"/>
                <a:ea typeface="Arial" pitchFamily="34" charset="-122"/>
                <a:cs typeface="Arial" pitchFamily="34" charset="-120"/>
              </a:rPr>
              <a:t>79%</a:t>
            </a:r>
            <a:endParaRPr lang="en-US" sz="1100" dirty="0"/>
          </a:p>
        </p:txBody>
      </p:sp>
      <p:sp>
        <p:nvSpPr>
          <p:cNvPr id="28" name="Text 26"/>
          <p:cNvSpPr txBox="1"/>
          <p:nvPr/>
        </p:nvSpPr>
        <p:spPr>
          <a:xfrm>
            <a:off x="6565392" y="4846320"/>
            <a:ext cx="4754880" cy="219456"/>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5 of 6 — and the most build-heavy capability</a:t>
            </a:r>
            <a:endParaRPr lang="en-US" sz="1000" dirty="0"/>
          </a:p>
        </p:txBody>
      </p:sp>
      <p:sp>
        <p:nvSpPr>
          <p:cNvPr id="29" name="Text 27"/>
          <p:cNvSpPr txBox="1"/>
          <p:nvPr/>
        </p:nvSpPr>
        <p:spPr>
          <a:xfrm>
            <a:off x="6565392" y="5102352"/>
            <a:ext cx="2286000" cy="219456"/>
          </a:xfrm>
          <a:prstGeom prst="rect">
            <a:avLst/>
          </a:prstGeom>
          <a:noFill/>
          <a:ln/>
        </p:spPr>
        <p:txBody>
          <a:bodyPr wrap="square" lIns="0" tIns="0" rIns="0" bIns="0" rtlCol="0" anchor="ctr"/>
          <a:lstStyle/>
          <a:p>
            <a:pPr marL="0" indent="0">
              <a:buNone/>
            </a:pPr>
            <a:r>
              <a:rPr lang="en-US" sz="1100" b="1" dirty="0">
                <a:solidFill>
                  <a:srgbClr val="0E2230"/>
                </a:solidFill>
                <a:latin typeface="Arial" pitchFamily="34" charset="0"/>
                <a:ea typeface="Arial" pitchFamily="34" charset="-122"/>
                <a:cs typeface="Arial" pitchFamily="34" charset="-120"/>
              </a:rPr>
              <a:t>Governance and Improvement</a:t>
            </a:r>
            <a:endParaRPr lang="en-US" sz="1100" dirty="0"/>
          </a:p>
        </p:txBody>
      </p:sp>
      <p:sp>
        <p:nvSpPr>
          <p:cNvPr id="30" name="Text 28"/>
          <p:cNvSpPr txBox="1"/>
          <p:nvPr/>
        </p:nvSpPr>
        <p:spPr>
          <a:xfrm>
            <a:off x="8897112" y="5102352"/>
            <a:ext cx="640080" cy="219456"/>
          </a:xfrm>
          <a:prstGeom prst="rect">
            <a:avLst/>
          </a:prstGeom>
          <a:noFill/>
          <a:ln/>
        </p:spPr>
        <p:txBody>
          <a:bodyPr wrap="square" lIns="0" tIns="0" rIns="0" bIns="0" rtlCol="0" anchor="ctr"/>
          <a:lstStyle/>
          <a:p>
            <a:pPr marL="0" indent="0" algn="r">
              <a:buNone/>
            </a:pPr>
            <a:r>
              <a:rPr lang="en-US" sz="1100" b="1" dirty="0">
                <a:solidFill>
                  <a:srgbClr val="F05A22"/>
                </a:solidFill>
                <a:latin typeface="Arial" pitchFamily="34" charset="0"/>
                <a:ea typeface="Arial" pitchFamily="34" charset="-122"/>
                <a:cs typeface="Arial" pitchFamily="34" charset="-120"/>
              </a:rPr>
              <a:t>84%</a:t>
            </a:r>
            <a:endParaRPr lang="en-US" sz="1100" dirty="0"/>
          </a:p>
        </p:txBody>
      </p:sp>
      <p:sp>
        <p:nvSpPr>
          <p:cNvPr id="31" name="Text 29"/>
          <p:cNvSpPr txBox="1"/>
          <p:nvPr/>
        </p:nvSpPr>
        <p:spPr>
          <a:xfrm>
            <a:off x="6565392" y="5321808"/>
            <a:ext cx="4754880" cy="219456"/>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6 of 6 — but not one of its findings is confirmed</a:t>
            </a:r>
            <a:endParaRPr lang="en-US" sz="1000" dirty="0"/>
          </a:p>
        </p:txBody>
      </p:sp>
      <p:sp>
        <p:nvSpPr>
          <p:cNvPr id="32" name="Text 30"/>
          <p:cNvSpPr txBox="1"/>
          <p:nvPr/>
        </p:nvSpPr>
        <p:spPr>
          <a:xfrm>
            <a:off x="548640" y="603504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The right next step is not a transformation programme. It is not even a long one.</a:t>
            </a:r>
            <a:endParaRPr lang="en-US" sz="1250" dirty="0"/>
          </a:p>
        </p:txBody>
      </p:sp>
      <p:sp>
        <p:nvSpPr>
          <p:cNvPr id="33" name="Text 31"/>
          <p:cNvSpPr txBox="1"/>
          <p:nvPr/>
        </p:nvSpPr>
        <p:spPr>
          <a:xfrm>
            <a:off x="548640" y="629107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The 42 questions are already listed. Settling them is a day and a half of work.</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1A34"/>
        </a:solidFill>
        <a:effectLst/>
      </p:bgPr>
    </p:bg>
    <p:spTree>
      <p:nvGrpSpPr>
        <p:cNvPr id="1" name=""/>
        <p:cNvGrpSpPr/>
        <p:nvPr/>
      </p:nvGrpSpPr>
      <p:grpSpPr>
        <a:xfrm>
          <a:off x="0" y="0"/>
          <a:ext cx="0" cy="0"/>
          <a:chOff x="0" y="0"/>
          <a:chExt cx="0" cy="0"/>
        </a:xfrm>
      </p:grpSpPr>
      <p:sp>
        <p:nvSpPr>
          <p:cNvPr id="2" name="Text 0"/>
          <p:cNvSpPr txBox="1"/>
          <p:nvPr/>
        </p:nvSpPr>
        <p:spPr>
          <a:xfrm>
            <a:off x="548640" y="2148840"/>
            <a:ext cx="7315200" cy="292608"/>
          </a:xfrm>
          <a:prstGeom prst="rect">
            <a:avLst/>
          </a:prstGeom>
          <a:noFill/>
          <a:ln/>
        </p:spPr>
        <p:txBody>
          <a:bodyPr wrap="square" lIns="0" tIns="0" rIns="0" bIns="0" rtlCol="0" anchor="ctr"/>
          <a:lstStyle/>
          <a:p>
            <a:pPr marL="0" indent="0">
              <a:buNone/>
            </a:pPr>
            <a:r>
              <a:rPr lang="en-US" sz="1100" b="1" kern="0" spc="200" dirty="0">
                <a:solidFill>
                  <a:srgbClr val="F05A22"/>
                </a:solidFill>
                <a:latin typeface="Arial" pitchFamily="34" charset="0"/>
                <a:ea typeface="Arial" pitchFamily="34" charset="-122"/>
                <a:cs typeface="Arial" pitchFamily="34" charset="-120"/>
              </a:rPr>
              <a:t>NEXT STAGE — PROPOSAL</a:t>
            </a:r>
            <a:endParaRPr lang="en-US" sz="1100" dirty="0"/>
          </a:p>
        </p:txBody>
      </p:sp>
      <p:sp>
        <p:nvSpPr>
          <p:cNvPr id="3" name="Text 1"/>
          <p:cNvSpPr txBox="1"/>
          <p:nvPr/>
        </p:nvSpPr>
        <p:spPr>
          <a:xfrm>
            <a:off x="548640" y="2651760"/>
            <a:ext cx="10424160" cy="1371600"/>
          </a:xfrm>
          <a:prstGeom prst="rect">
            <a:avLst/>
          </a:prstGeom>
          <a:noFill/>
          <a:ln/>
        </p:spPr>
        <p:txBody>
          <a:bodyPr wrap="square" lIns="0" tIns="0" rIns="0" bIns="0" rtlCol="0" anchor="t"/>
          <a:lstStyle/>
          <a:p>
            <a:pPr marL="0" indent="0">
              <a:lnSpc>
                <a:spcPts val="4800"/>
              </a:lnSpc>
              <a:buNone/>
            </a:pPr>
            <a:r>
              <a:rPr lang="en-US" sz="4000" b="1" dirty="0">
                <a:solidFill>
                  <a:srgbClr val="FFFFFF"/>
                </a:solidFill>
                <a:latin typeface="Arial" pitchFamily="34" charset="0"/>
                <a:ea typeface="Arial" pitchFamily="34" charset="-122"/>
                <a:cs typeface="Arial" pitchFamily="34" charset="-120"/>
              </a:rPr>
              <a:t>Settle the reading. </a:t>
            </a:r>
            <a:r>
              <a:rPr lang="en-US" sz="4000" b="1" dirty="0">
                <a:solidFill>
                  <a:srgbClr val="F05A22"/>
                </a:solidFill>
                <a:latin typeface="Arial" pitchFamily="34" charset="0"/>
                <a:ea typeface="Arial" pitchFamily="34" charset="-122"/>
                <a:cs typeface="Arial" pitchFamily="34" charset="-120"/>
              </a:rPr>
              <a:t>Then scope against it.</a:t>
            </a:r>
            <a:endParaRPr lang="en-US" sz="4000" dirty="0"/>
          </a:p>
        </p:txBody>
      </p:sp>
      <p:sp>
        <p:nvSpPr>
          <p:cNvPr id="4" name="Text 2"/>
          <p:cNvSpPr txBox="1"/>
          <p:nvPr/>
        </p:nvSpPr>
        <p:spPr>
          <a:xfrm>
            <a:off x="548640" y="4160520"/>
            <a:ext cx="8412480" cy="1097280"/>
          </a:xfrm>
          <a:prstGeom prst="rect">
            <a:avLst/>
          </a:prstGeom>
          <a:noFill/>
          <a:ln/>
        </p:spPr>
        <p:txBody>
          <a:bodyPr wrap="square" lIns="0" tIns="0" rIns="0" bIns="0" rtlCol="0" anchor="t"/>
          <a:lstStyle/>
          <a:p>
            <a:pPr marL="0" indent="0">
              <a:lnSpc>
                <a:spcPts val="2100"/>
              </a:lnSpc>
              <a:buNone/>
            </a:pPr>
            <a:r>
              <a:rPr lang="en-US" sz="1400" dirty="0">
                <a:solidFill>
                  <a:srgbClr val="A8B4BC"/>
                </a:solidFill>
                <a:latin typeface="Arial" pitchFamily="34" charset="0"/>
                <a:ea typeface="Arial" pitchFamily="34" charset="-122"/>
                <a:cs typeface="Arial" pitchFamily="34" charset="-120"/>
              </a:rPr>
              <a:t>We could quote a twenty-six-week programme today. It would be priced against eleven open questions that could move a rating. But the assessment already lists every one of them — so settling the reading is not an investigation to be scoped. It is a working session with the people who know, and the platform recalculates everything from the answers.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16 · </a:t>
            </a:r>
            <a:r>
              <a:rPr lang="en-US" sz="1050" b="1" kern="0" spc="140" dirty="0">
                <a:solidFill>
                  <a:srgbClr val="0E2230"/>
                </a:solidFill>
                <a:latin typeface="Arial" pitchFamily="34" charset="0"/>
                <a:ea typeface="Arial" pitchFamily="34" charset="-122"/>
                <a:cs typeface="Arial" pitchFamily="34" charset="-120"/>
              </a:rPr>
              <a:t>SETTLE THE READING</a:t>
            </a:r>
            <a:r>
              <a:rPr lang="en-US" sz="1050" b="1" kern="0" spc="140" dirty="0">
                <a:solidFill>
                  <a:srgbClr val="F05A22"/>
                </a:solidFill>
                <a:latin typeface="Arial" pitchFamily="34" charset="0"/>
                <a:ea typeface="Arial" pitchFamily="34" charset="-122"/>
                <a:cs typeface="Arial" pitchFamily="34" charset="-120"/>
              </a:rPr>
              <a:t>  —  ONE WEEK · 1.5 DAYS · £1,725</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The open questions are already listed.</a:t>
            </a:r>
            <a:r>
              <a:rPr lang="en-US" sz="2700" b="1" dirty="0">
                <a:solidFill>
                  <a:srgbClr val="F05A22"/>
                </a:solidFill>
                <a:latin typeface="Arial" pitchFamily="34" charset="0"/>
                <a:ea typeface="Arial" pitchFamily="34" charset="-122"/>
                <a:cs typeface="Arial" pitchFamily="34" charset="-120"/>
              </a:rPr>
              <a:t> Settling them is a working session, not a study.</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AXAT carries every unsettled question forward, ranked, with the eleven that would move a rating flagged. Nothing needs scoping and there is no write-up phase: the consultant works the list with the people who know, records each answer in the session, and the platform recalculates everything from there.</a:t>
            </a:r>
            <a:endParaRPr lang="en-US" sz="1200" dirty="0"/>
          </a:p>
        </p:txBody>
      </p:sp>
      <p:sp>
        <p:nvSpPr>
          <p:cNvPr id="6" name="Shape 4"/>
          <p:cNvSpPr/>
          <p:nvPr/>
        </p:nvSpPr>
        <p:spPr>
          <a:xfrm>
            <a:off x="548640" y="2084832"/>
            <a:ext cx="3538728" cy="1691640"/>
          </a:xfrm>
          <a:prstGeom prst="rect">
            <a:avLst/>
          </a:prstGeom>
          <a:solidFill>
            <a:srgbClr val="F7F9FA"/>
          </a:solidFill>
          <a:ln w="9525">
            <a:solidFill>
              <a:srgbClr val="E2E7EA"/>
            </a:solidFill>
            <a:prstDash val="solid"/>
          </a:ln>
        </p:spPr>
        <p:txBody>
          <a:bodyPr/>
          <a:lstStyle/>
          <a:p>
            <a:endParaRPr lang="en-GB"/>
          </a:p>
        </p:txBody>
      </p:sp>
      <p:sp>
        <p:nvSpPr>
          <p:cNvPr id="7" name="Shape 5"/>
          <p:cNvSpPr/>
          <p:nvPr/>
        </p:nvSpPr>
        <p:spPr>
          <a:xfrm>
            <a:off x="804672" y="2322576"/>
            <a:ext cx="274320" cy="274320"/>
          </a:xfrm>
          <a:prstGeom prst="ellipse">
            <a:avLst/>
          </a:prstGeom>
          <a:solidFill>
            <a:srgbClr val="F05A22"/>
          </a:solidFill>
          <a:ln w="6350">
            <a:solidFill>
              <a:srgbClr val="F05A22"/>
            </a:solidFill>
            <a:prstDash val="solid"/>
          </a:ln>
        </p:spPr>
        <p:txBody>
          <a:bodyPr/>
          <a:lstStyle/>
          <a:p>
            <a:endParaRPr lang="en-GB"/>
          </a:p>
        </p:txBody>
      </p:sp>
      <p:sp>
        <p:nvSpPr>
          <p:cNvPr id="8" name="Text 6"/>
          <p:cNvSpPr txBox="1"/>
          <p:nvPr/>
        </p:nvSpPr>
        <p:spPr>
          <a:xfrm>
            <a:off x="804672" y="232257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9" name="Text 7"/>
          <p:cNvSpPr txBox="1"/>
          <p:nvPr/>
        </p:nvSpPr>
        <p:spPr>
          <a:xfrm>
            <a:off x="1170432" y="2304288"/>
            <a:ext cx="209397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Review what is still open</a:t>
            </a:r>
            <a:endParaRPr lang="en-US" sz="1200" dirty="0"/>
          </a:p>
        </p:txBody>
      </p:sp>
      <p:sp>
        <p:nvSpPr>
          <p:cNvPr id="10" name="Text 8"/>
          <p:cNvSpPr txBox="1"/>
          <p:nvPr/>
        </p:nvSpPr>
        <p:spPr>
          <a:xfrm>
            <a:off x="3300984" y="2304288"/>
            <a:ext cx="566928" cy="219456"/>
          </a:xfrm>
          <a:prstGeom prst="rect">
            <a:avLst/>
          </a:prstGeom>
          <a:noFill/>
          <a:ln/>
        </p:spPr>
        <p:txBody>
          <a:bodyPr wrap="square" lIns="0" tIns="0" rIns="0" bIns="0" rtlCol="0" anchor="ctr"/>
          <a:lstStyle/>
          <a:p>
            <a:pPr marL="0" indent="0" algn="r">
              <a:buNone/>
            </a:pPr>
            <a:r>
              <a:rPr lang="en-US" sz="850" b="1" kern="0" spc="40" dirty="0">
                <a:solidFill>
                  <a:srgbClr val="F05A22"/>
                </a:solidFill>
                <a:latin typeface="Arial" pitchFamily="34" charset="0"/>
                <a:ea typeface="Arial" pitchFamily="34" charset="-122"/>
                <a:cs typeface="Arial" pitchFamily="34" charset="-120"/>
              </a:rPr>
              <a:t>~30 mins</a:t>
            </a:r>
            <a:endParaRPr lang="en-US" sz="850" dirty="0"/>
          </a:p>
        </p:txBody>
      </p:sp>
      <p:sp>
        <p:nvSpPr>
          <p:cNvPr id="11" name="Text 9"/>
          <p:cNvSpPr txBox="1"/>
          <p:nvPr/>
        </p:nvSpPr>
        <p:spPr>
          <a:xfrm>
            <a:off x="804672" y="2889504"/>
            <a:ext cx="3026664" cy="786384"/>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42 questions, already listed and ranked, with the 11 rating-movers flagged. No discovery phase — the work is defined before day one.</a:t>
            </a:r>
            <a:endParaRPr lang="en-US" sz="1050" dirty="0"/>
          </a:p>
        </p:txBody>
      </p:sp>
      <p:sp>
        <p:nvSpPr>
          <p:cNvPr id="12" name="Shape 10"/>
          <p:cNvSpPr/>
          <p:nvPr/>
        </p:nvSpPr>
        <p:spPr>
          <a:xfrm>
            <a:off x="4325112" y="2084832"/>
            <a:ext cx="3538728" cy="1691640"/>
          </a:xfrm>
          <a:prstGeom prst="rect">
            <a:avLst/>
          </a:prstGeom>
          <a:solidFill>
            <a:srgbClr val="F7F9FA"/>
          </a:solidFill>
          <a:ln w="9525">
            <a:solidFill>
              <a:srgbClr val="E2E7EA"/>
            </a:solidFill>
            <a:prstDash val="solid"/>
          </a:ln>
        </p:spPr>
        <p:txBody>
          <a:bodyPr/>
          <a:lstStyle/>
          <a:p>
            <a:endParaRPr lang="en-GB"/>
          </a:p>
        </p:txBody>
      </p:sp>
      <p:sp>
        <p:nvSpPr>
          <p:cNvPr id="13" name="Shape 11"/>
          <p:cNvSpPr/>
          <p:nvPr/>
        </p:nvSpPr>
        <p:spPr>
          <a:xfrm>
            <a:off x="4581144" y="2322576"/>
            <a:ext cx="274320" cy="274320"/>
          </a:xfrm>
          <a:prstGeom prst="ellipse">
            <a:avLst/>
          </a:prstGeom>
          <a:solidFill>
            <a:srgbClr val="F05A22"/>
          </a:solidFill>
          <a:ln w="6350">
            <a:solidFill>
              <a:srgbClr val="F05A22"/>
            </a:solidFill>
            <a:prstDash val="solid"/>
          </a:ln>
        </p:spPr>
        <p:txBody>
          <a:bodyPr/>
          <a:lstStyle/>
          <a:p>
            <a:endParaRPr lang="en-GB"/>
          </a:p>
        </p:txBody>
      </p:sp>
      <p:sp>
        <p:nvSpPr>
          <p:cNvPr id="14" name="Text 12"/>
          <p:cNvSpPr txBox="1"/>
          <p:nvPr/>
        </p:nvSpPr>
        <p:spPr>
          <a:xfrm>
            <a:off x="4581144" y="232257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5" name="Text 13"/>
          <p:cNvSpPr txBox="1"/>
          <p:nvPr/>
        </p:nvSpPr>
        <p:spPr>
          <a:xfrm>
            <a:off x="4946904" y="2304288"/>
            <a:ext cx="209397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Work the list with stakeholders</a:t>
            </a:r>
            <a:endParaRPr lang="en-US" sz="1200" dirty="0"/>
          </a:p>
        </p:txBody>
      </p:sp>
      <p:sp>
        <p:nvSpPr>
          <p:cNvPr id="16" name="Text 14"/>
          <p:cNvSpPr txBox="1"/>
          <p:nvPr/>
        </p:nvSpPr>
        <p:spPr>
          <a:xfrm>
            <a:off x="7077456" y="2304288"/>
            <a:ext cx="566928" cy="219456"/>
          </a:xfrm>
          <a:prstGeom prst="rect">
            <a:avLst/>
          </a:prstGeom>
          <a:noFill/>
          <a:ln/>
        </p:spPr>
        <p:txBody>
          <a:bodyPr wrap="square" lIns="0" tIns="0" rIns="0" bIns="0" rtlCol="0" anchor="ctr"/>
          <a:lstStyle/>
          <a:p>
            <a:pPr marL="0" indent="0" algn="r">
              <a:buNone/>
            </a:pPr>
            <a:r>
              <a:rPr lang="en-US" sz="850" b="1" kern="0" spc="40" dirty="0">
                <a:solidFill>
                  <a:srgbClr val="F05A22"/>
                </a:solidFill>
                <a:latin typeface="Arial" pitchFamily="34" charset="0"/>
                <a:ea typeface="Arial" pitchFamily="34" charset="-122"/>
                <a:cs typeface="Arial" pitchFamily="34" charset="-120"/>
              </a:rPr>
              <a:t>~1 day</a:t>
            </a:r>
            <a:endParaRPr lang="en-US" sz="850" dirty="0"/>
          </a:p>
        </p:txBody>
      </p:sp>
      <p:sp>
        <p:nvSpPr>
          <p:cNvPr id="17" name="Text 15"/>
          <p:cNvSpPr txBox="1"/>
          <p:nvPr/>
        </p:nvSpPr>
        <p:spPr>
          <a:xfrm>
            <a:off x="4581144" y="2889504"/>
            <a:ext cx="3026664" cy="786384"/>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Evidence sessions against the named artefacts, mostly “show me” rather than “tell me”. The two people who did not respond come in here — and so does the CRM contradiction.</a:t>
            </a:r>
            <a:endParaRPr lang="en-US" sz="1050" dirty="0"/>
          </a:p>
        </p:txBody>
      </p:sp>
      <p:sp>
        <p:nvSpPr>
          <p:cNvPr id="18" name="Shape 16"/>
          <p:cNvSpPr/>
          <p:nvPr/>
        </p:nvSpPr>
        <p:spPr>
          <a:xfrm>
            <a:off x="8101584" y="2084832"/>
            <a:ext cx="3538728" cy="1691640"/>
          </a:xfrm>
          <a:prstGeom prst="rect">
            <a:avLst/>
          </a:prstGeom>
          <a:solidFill>
            <a:srgbClr val="F7F9FA"/>
          </a:solidFill>
          <a:ln w="9525">
            <a:solidFill>
              <a:srgbClr val="E2E7EA"/>
            </a:solidFill>
            <a:prstDash val="solid"/>
          </a:ln>
        </p:spPr>
        <p:txBody>
          <a:bodyPr/>
          <a:lstStyle/>
          <a:p>
            <a:endParaRPr lang="en-GB"/>
          </a:p>
        </p:txBody>
      </p:sp>
      <p:sp>
        <p:nvSpPr>
          <p:cNvPr id="19" name="Shape 17"/>
          <p:cNvSpPr/>
          <p:nvPr/>
        </p:nvSpPr>
        <p:spPr>
          <a:xfrm>
            <a:off x="8357616" y="2322576"/>
            <a:ext cx="274320" cy="274320"/>
          </a:xfrm>
          <a:prstGeom prst="ellipse">
            <a:avLst/>
          </a:prstGeom>
          <a:solidFill>
            <a:srgbClr val="F05A22"/>
          </a:solidFill>
          <a:ln w="6350">
            <a:solidFill>
              <a:srgbClr val="F05A22"/>
            </a:solidFill>
            <a:prstDash val="solid"/>
          </a:ln>
        </p:spPr>
        <p:txBody>
          <a:bodyPr/>
          <a:lstStyle/>
          <a:p>
            <a:endParaRPr lang="en-GB"/>
          </a:p>
        </p:txBody>
      </p:sp>
      <p:sp>
        <p:nvSpPr>
          <p:cNvPr id="20" name="Text 18"/>
          <p:cNvSpPr txBox="1"/>
          <p:nvPr/>
        </p:nvSpPr>
        <p:spPr>
          <a:xfrm>
            <a:off x="8357616" y="232257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21" name="Text 19"/>
          <p:cNvSpPr txBox="1"/>
          <p:nvPr/>
        </p:nvSpPr>
        <p:spPr>
          <a:xfrm>
            <a:off x="8723376" y="2304288"/>
            <a:ext cx="209397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Record the outcomes in TheAX</a:t>
            </a:r>
            <a:endParaRPr lang="en-US" sz="1200" dirty="0"/>
          </a:p>
        </p:txBody>
      </p:sp>
      <p:sp>
        <p:nvSpPr>
          <p:cNvPr id="22" name="Text 20"/>
          <p:cNvSpPr txBox="1"/>
          <p:nvPr/>
        </p:nvSpPr>
        <p:spPr>
          <a:xfrm>
            <a:off x="10853928" y="2304288"/>
            <a:ext cx="566928" cy="219456"/>
          </a:xfrm>
          <a:prstGeom prst="rect">
            <a:avLst/>
          </a:prstGeom>
          <a:noFill/>
          <a:ln/>
        </p:spPr>
        <p:txBody>
          <a:bodyPr wrap="square" lIns="0" tIns="0" rIns="0" bIns="0" rtlCol="0" anchor="ctr"/>
          <a:lstStyle/>
          <a:p>
            <a:pPr marL="0" indent="0" algn="r">
              <a:buNone/>
            </a:pPr>
            <a:r>
              <a:rPr lang="en-US" sz="850" b="1" kern="0" spc="40" dirty="0">
                <a:solidFill>
                  <a:srgbClr val="F05A22"/>
                </a:solidFill>
                <a:latin typeface="Arial" pitchFamily="34" charset="0"/>
                <a:ea typeface="Arial" pitchFamily="34" charset="-122"/>
                <a:cs typeface="Arial" pitchFamily="34" charset="-120"/>
              </a:rPr>
              <a:t>~1 hour</a:t>
            </a:r>
            <a:endParaRPr lang="en-US" sz="850" dirty="0"/>
          </a:p>
        </p:txBody>
      </p:sp>
      <p:sp>
        <p:nvSpPr>
          <p:cNvPr id="23" name="Text 21"/>
          <p:cNvSpPr txBox="1"/>
          <p:nvPr/>
        </p:nvSpPr>
        <p:spPr>
          <a:xfrm>
            <a:off x="8357616" y="2889504"/>
            <a:ext cx="3026664" cy="786384"/>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In the session as each question is settled, not written up afterwards. Every answer carries its source, so the corrected reading is auditable.</a:t>
            </a:r>
            <a:endParaRPr lang="en-US" sz="1050" dirty="0"/>
          </a:p>
        </p:txBody>
      </p:sp>
      <p:sp>
        <p:nvSpPr>
          <p:cNvPr id="24" name="Shape 22"/>
          <p:cNvSpPr/>
          <p:nvPr/>
        </p:nvSpPr>
        <p:spPr>
          <a:xfrm>
            <a:off x="548640" y="4014216"/>
            <a:ext cx="3538728" cy="1691640"/>
          </a:xfrm>
          <a:prstGeom prst="rect">
            <a:avLst/>
          </a:prstGeom>
          <a:solidFill>
            <a:srgbClr val="F2F8F8"/>
          </a:solidFill>
          <a:ln w="9525">
            <a:solidFill>
              <a:srgbClr val="E2E7EA"/>
            </a:solidFill>
            <a:prstDash val="solid"/>
          </a:ln>
        </p:spPr>
        <p:txBody>
          <a:bodyPr/>
          <a:lstStyle/>
          <a:p>
            <a:endParaRPr lang="en-GB"/>
          </a:p>
        </p:txBody>
      </p:sp>
      <p:sp>
        <p:nvSpPr>
          <p:cNvPr id="25" name="Shape 23"/>
          <p:cNvSpPr/>
          <p:nvPr/>
        </p:nvSpPr>
        <p:spPr>
          <a:xfrm>
            <a:off x="804672" y="4251960"/>
            <a:ext cx="274320" cy="274320"/>
          </a:xfrm>
          <a:prstGeom prst="ellipse">
            <a:avLst/>
          </a:prstGeom>
          <a:solidFill>
            <a:srgbClr val="0E7C86"/>
          </a:solidFill>
          <a:ln w="6350">
            <a:solidFill>
              <a:srgbClr val="0E7C86"/>
            </a:solidFill>
            <a:prstDash val="solid"/>
          </a:ln>
        </p:spPr>
        <p:txBody>
          <a:bodyPr/>
          <a:lstStyle/>
          <a:p>
            <a:endParaRPr lang="en-GB"/>
          </a:p>
        </p:txBody>
      </p:sp>
      <p:sp>
        <p:nvSpPr>
          <p:cNvPr id="26" name="Text 24"/>
          <p:cNvSpPr txBox="1"/>
          <p:nvPr/>
        </p:nvSpPr>
        <p:spPr>
          <a:xfrm>
            <a:off x="804672" y="4251960"/>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27" name="Text 25"/>
          <p:cNvSpPr txBox="1"/>
          <p:nvPr/>
        </p:nvSpPr>
        <p:spPr>
          <a:xfrm>
            <a:off x="1170432" y="4233672"/>
            <a:ext cx="209397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The platform recalculates</a:t>
            </a:r>
            <a:endParaRPr lang="en-US" sz="1200" dirty="0"/>
          </a:p>
        </p:txBody>
      </p:sp>
      <p:sp>
        <p:nvSpPr>
          <p:cNvPr id="28" name="Text 26"/>
          <p:cNvSpPr txBox="1"/>
          <p:nvPr/>
        </p:nvSpPr>
        <p:spPr>
          <a:xfrm>
            <a:off x="3300984" y="4233672"/>
            <a:ext cx="566928" cy="219456"/>
          </a:xfrm>
          <a:prstGeom prst="rect">
            <a:avLst/>
          </a:prstGeom>
          <a:noFill/>
          <a:ln/>
        </p:spPr>
        <p:txBody>
          <a:bodyPr wrap="square" lIns="0" tIns="0" rIns="0" bIns="0" rtlCol="0" anchor="ctr"/>
          <a:lstStyle/>
          <a:p>
            <a:pPr marL="0" indent="0" algn="r">
              <a:buNone/>
            </a:pPr>
            <a:r>
              <a:rPr lang="en-US" sz="850" b="1" kern="0" spc="40" dirty="0">
                <a:solidFill>
                  <a:srgbClr val="0E7C86"/>
                </a:solidFill>
                <a:latin typeface="Arial" pitchFamily="34" charset="0"/>
                <a:ea typeface="Arial" pitchFamily="34" charset="-122"/>
                <a:cs typeface="Arial" pitchFamily="34" charset="-120"/>
              </a:rPr>
              <a:t>~10 mins</a:t>
            </a:r>
            <a:endParaRPr lang="en-US" sz="850" dirty="0"/>
          </a:p>
        </p:txBody>
      </p:sp>
      <p:sp>
        <p:nvSpPr>
          <p:cNvPr id="29" name="Text 27"/>
          <p:cNvSpPr txBox="1"/>
          <p:nvPr/>
        </p:nvSpPr>
        <p:spPr>
          <a:xfrm>
            <a:off x="804672" y="4818888"/>
            <a:ext cx="3026664" cy="786384"/>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Corrected scores, corrected floor, corrected classification of every root cause, regenerated outputs. No re-analysis, no second report to write.</a:t>
            </a:r>
            <a:endParaRPr lang="en-US" sz="1050" dirty="0"/>
          </a:p>
        </p:txBody>
      </p:sp>
      <p:sp>
        <p:nvSpPr>
          <p:cNvPr id="30" name="Shape 28"/>
          <p:cNvSpPr/>
          <p:nvPr/>
        </p:nvSpPr>
        <p:spPr>
          <a:xfrm>
            <a:off x="4325112" y="4014216"/>
            <a:ext cx="3538728" cy="1691640"/>
          </a:xfrm>
          <a:prstGeom prst="rect">
            <a:avLst/>
          </a:prstGeom>
          <a:solidFill>
            <a:srgbClr val="F2F8F8"/>
          </a:solidFill>
          <a:ln w="9525">
            <a:solidFill>
              <a:srgbClr val="E2E7EA"/>
            </a:solidFill>
            <a:prstDash val="solid"/>
          </a:ln>
        </p:spPr>
        <p:txBody>
          <a:bodyPr/>
          <a:lstStyle/>
          <a:p>
            <a:endParaRPr lang="en-GB"/>
          </a:p>
        </p:txBody>
      </p:sp>
      <p:sp>
        <p:nvSpPr>
          <p:cNvPr id="31" name="Shape 29"/>
          <p:cNvSpPr/>
          <p:nvPr/>
        </p:nvSpPr>
        <p:spPr>
          <a:xfrm>
            <a:off x="4581144" y="4251960"/>
            <a:ext cx="274320" cy="274320"/>
          </a:xfrm>
          <a:prstGeom prst="ellipse">
            <a:avLst/>
          </a:prstGeom>
          <a:solidFill>
            <a:srgbClr val="0E7C86"/>
          </a:solidFill>
          <a:ln w="6350">
            <a:solidFill>
              <a:srgbClr val="0E7C86"/>
            </a:solidFill>
            <a:prstDash val="solid"/>
          </a:ln>
        </p:spPr>
        <p:txBody>
          <a:bodyPr/>
          <a:lstStyle/>
          <a:p>
            <a:endParaRPr lang="en-GB"/>
          </a:p>
        </p:txBody>
      </p:sp>
      <p:sp>
        <p:nvSpPr>
          <p:cNvPr id="32" name="Text 30"/>
          <p:cNvSpPr txBox="1"/>
          <p:nvPr/>
        </p:nvSpPr>
        <p:spPr>
          <a:xfrm>
            <a:off x="4581144" y="4251960"/>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33" name="Text 31"/>
          <p:cNvSpPr txBox="1"/>
          <p:nvPr/>
        </p:nvSpPr>
        <p:spPr>
          <a:xfrm>
            <a:off x="4946904" y="4233672"/>
            <a:ext cx="209397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The roadmap</a:t>
            </a:r>
            <a:endParaRPr lang="en-US" sz="1200" dirty="0"/>
          </a:p>
        </p:txBody>
      </p:sp>
      <p:sp>
        <p:nvSpPr>
          <p:cNvPr id="34" name="Text 32"/>
          <p:cNvSpPr txBox="1"/>
          <p:nvPr/>
        </p:nvSpPr>
        <p:spPr>
          <a:xfrm>
            <a:off x="7077456" y="4233672"/>
            <a:ext cx="566928" cy="219456"/>
          </a:xfrm>
          <a:prstGeom prst="rect">
            <a:avLst/>
          </a:prstGeom>
          <a:noFill/>
          <a:ln/>
        </p:spPr>
        <p:txBody>
          <a:bodyPr wrap="square" lIns="0" tIns="0" rIns="0" bIns="0" rtlCol="0" anchor="ctr"/>
          <a:lstStyle/>
          <a:p>
            <a:pPr marL="0" indent="0" algn="r">
              <a:buNone/>
            </a:pPr>
            <a:r>
              <a:rPr lang="en-US" sz="850" b="1" kern="0" spc="40" dirty="0">
                <a:solidFill>
                  <a:srgbClr val="0E7C86"/>
                </a:solidFill>
                <a:latin typeface="Arial" pitchFamily="34" charset="0"/>
                <a:ea typeface="Arial" pitchFamily="34" charset="-122"/>
                <a:cs typeface="Arial" pitchFamily="34" charset="-120"/>
              </a:rPr>
              <a:t>~2 hours</a:t>
            </a:r>
            <a:endParaRPr lang="en-US" sz="850" dirty="0"/>
          </a:p>
        </p:txBody>
      </p:sp>
      <p:sp>
        <p:nvSpPr>
          <p:cNvPr id="35" name="Text 33"/>
          <p:cNvSpPr txBox="1"/>
          <p:nvPr/>
        </p:nvSpPr>
        <p:spPr>
          <a:xfrm>
            <a:off x="4581144" y="4818888"/>
            <a:ext cx="3026664" cy="786384"/>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Sequence and timescales generated from the recalculated assessment. Brought to you as a draft to work through together, not a plan to sign off.</a:t>
            </a:r>
            <a:endParaRPr lang="en-US" sz="1050" dirty="0"/>
          </a:p>
        </p:txBody>
      </p:sp>
      <p:sp>
        <p:nvSpPr>
          <p:cNvPr id="36" name="Text 34"/>
          <p:cNvSpPr txBox="1"/>
          <p:nvPr/>
        </p:nvSpPr>
        <p:spPr>
          <a:xfrm>
            <a:off x="548640" y="5961888"/>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One and a half consultant days inside one week — £1,725, fixed price.</a:t>
            </a:r>
            <a:endParaRPr lang="en-US" sz="1250" dirty="0"/>
          </a:p>
        </p:txBody>
      </p:sp>
      <p:sp>
        <p:nvSpPr>
          <p:cNvPr id="37" name="Text 35"/>
          <p:cNvSpPr txBox="1"/>
          <p:nvPr/>
        </p:nvSpPr>
        <p:spPr>
          <a:xfrm>
            <a:off x="548640" y="6217920"/>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You end the week with a corrected assessment and a roadmap to work through together — yours either way.</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17 · </a:t>
            </a:r>
            <a:r>
              <a:rPr lang="en-US" sz="1050" b="1" kern="0" spc="140" dirty="0">
                <a:solidFill>
                  <a:srgbClr val="0E2230"/>
                </a:solidFill>
                <a:latin typeface="Arial" pitchFamily="34" charset="0"/>
                <a:ea typeface="Arial" pitchFamily="34" charset="-122"/>
                <a:cs typeface="Arial" pitchFamily="34" charset="-120"/>
              </a:rPr>
              <a:t>WHAT COMES AFTER — INDICATIVE</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An envelope this week.</a:t>
            </a:r>
            <a:r>
              <a:rPr lang="en-US" sz="2700" b="1" dirty="0">
                <a:solidFill>
                  <a:srgbClr val="F05A22"/>
                </a:solidFill>
                <a:latin typeface="Arial" pitchFamily="34" charset="0"/>
                <a:ea typeface="Arial" pitchFamily="34" charset="-122"/>
                <a:cs typeface="Arial" pitchFamily="34" charset="-120"/>
              </a:rPr>
              <a:t> A roadmap next week.</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What the settled reading is likely to require, based on this first pass. Steps 2 to 4 are indicative — the recalculated assessment generates the sequence and the timescales, and those are what the programme gets priced against.</a:t>
            </a:r>
            <a:endParaRPr lang="en-US" sz="1200" dirty="0"/>
          </a:p>
        </p:txBody>
      </p:sp>
      <p:sp>
        <p:nvSpPr>
          <p:cNvPr id="6" name="Text 4"/>
          <p:cNvSpPr txBox="1"/>
          <p:nvPr/>
        </p:nvSpPr>
        <p:spPr>
          <a:xfrm>
            <a:off x="1600200" y="1865376"/>
            <a:ext cx="1737360" cy="182880"/>
          </a:xfrm>
          <a:prstGeom prst="rect">
            <a:avLst/>
          </a:prstGeom>
          <a:noFill/>
          <a:ln/>
        </p:spPr>
        <p:txBody>
          <a:bodyPr wrap="square" lIns="0" tIns="0" rIns="0" bIns="0" rtlCol="0" anchor="ctr"/>
          <a:lstStyle/>
          <a:p>
            <a:pPr marL="0" indent="0">
              <a:buNone/>
            </a:pPr>
            <a:r>
              <a:rPr lang="en-US" sz="800" kern="0" spc="100" dirty="0">
                <a:solidFill>
                  <a:srgbClr val="9AA5AC"/>
                </a:solidFill>
                <a:latin typeface="Arial" pitchFamily="34" charset="0"/>
                <a:ea typeface="Arial" pitchFamily="34" charset="-122"/>
                <a:cs typeface="Arial" pitchFamily="34" charset="-120"/>
              </a:rPr>
              <a:t>ACTIVITY</a:t>
            </a:r>
            <a:endParaRPr lang="en-US" sz="800" dirty="0"/>
          </a:p>
        </p:txBody>
      </p:sp>
      <p:sp>
        <p:nvSpPr>
          <p:cNvPr id="7" name="Text 5"/>
          <p:cNvSpPr txBox="1"/>
          <p:nvPr/>
        </p:nvSpPr>
        <p:spPr>
          <a:xfrm>
            <a:off x="6309360" y="1865376"/>
            <a:ext cx="1737360" cy="182880"/>
          </a:xfrm>
          <a:prstGeom prst="rect">
            <a:avLst/>
          </a:prstGeom>
          <a:noFill/>
          <a:ln/>
        </p:spPr>
        <p:txBody>
          <a:bodyPr wrap="square" lIns="0" tIns="0" rIns="0" bIns="0" rtlCol="0" anchor="ctr"/>
          <a:lstStyle/>
          <a:p>
            <a:pPr marL="0" indent="0">
              <a:buNone/>
            </a:pPr>
            <a:r>
              <a:rPr lang="en-US" sz="800" kern="0" spc="100" dirty="0">
                <a:solidFill>
                  <a:srgbClr val="9AA5AC"/>
                </a:solidFill>
                <a:latin typeface="Arial" pitchFamily="34" charset="0"/>
                <a:ea typeface="Arial" pitchFamily="34" charset="-122"/>
                <a:cs typeface="Arial" pitchFamily="34" charset="-120"/>
              </a:rPr>
              <a:t>DURATION</a:t>
            </a:r>
            <a:endParaRPr lang="en-US" sz="800" dirty="0"/>
          </a:p>
        </p:txBody>
      </p:sp>
      <p:sp>
        <p:nvSpPr>
          <p:cNvPr id="8" name="Text 6"/>
          <p:cNvSpPr txBox="1"/>
          <p:nvPr/>
        </p:nvSpPr>
        <p:spPr>
          <a:xfrm>
            <a:off x="7635240" y="1865376"/>
            <a:ext cx="1737360" cy="182880"/>
          </a:xfrm>
          <a:prstGeom prst="rect">
            <a:avLst/>
          </a:prstGeom>
          <a:noFill/>
          <a:ln/>
        </p:spPr>
        <p:txBody>
          <a:bodyPr wrap="square" lIns="0" tIns="0" rIns="0" bIns="0" rtlCol="0" anchor="ctr"/>
          <a:lstStyle/>
          <a:p>
            <a:pPr marL="0" indent="0">
              <a:buNone/>
            </a:pPr>
            <a:r>
              <a:rPr lang="en-US" sz="800" kern="0" spc="100" dirty="0">
                <a:solidFill>
                  <a:srgbClr val="9AA5AC"/>
                </a:solidFill>
                <a:latin typeface="Arial" pitchFamily="34" charset="0"/>
                <a:ea typeface="Arial" pitchFamily="34" charset="-122"/>
                <a:cs typeface="Arial" pitchFamily="34" charset="-120"/>
              </a:rPr>
              <a:t>EFFORT</a:t>
            </a:r>
            <a:endParaRPr lang="en-US" sz="800" dirty="0"/>
          </a:p>
        </p:txBody>
      </p:sp>
      <p:sp>
        <p:nvSpPr>
          <p:cNvPr id="9" name="Text 7"/>
          <p:cNvSpPr txBox="1"/>
          <p:nvPr/>
        </p:nvSpPr>
        <p:spPr>
          <a:xfrm>
            <a:off x="8823960" y="1865376"/>
            <a:ext cx="1737360" cy="182880"/>
          </a:xfrm>
          <a:prstGeom prst="rect">
            <a:avLst/>
          </a:prstGeom>
          <a:noFill/>
          <a:ln/>
        </p:spPr>
        <p:txBody>
          <a:bodyPr wrap="square" lIns="0" tIns="0" rIns="0" bIns="0" rtlCol="0" anchor="ctr"/>
          <a:lstStyle/>
          <a:p>
            <a:pPr marL="0" indent="0">
              <a:buNone/>
            </a:pPr>
            <a:r>
              <a:rPr lang="en-US" sz="800" kern="0" spc="100" dirty="0">
                <a:solidFill>
                  <a:srgbClr val="9AA5AC"/>
                </a:solidFill>
                <a:latin typeface="Arial" pitchFamily="34" charset="0"/>
                <a:ea typeface="Arial" pitchFamily="34" charset="-122"/>
                <a:cs typeface="Arial" pitchFamily="34" charset="-120"/>
              </a:rPr>
              <a:t>FEE</a:t>
            </a:r>
            <a:endParaRPr lang="en-US" sz="800" dirty="0"/>
          </a:p>
        </p:txBody>
      </p:sp>
      <p:sp>
        <p:nvSpPr>
          <p:cNvPr id="10" name="Text 8"/>
          <p:cNvSpPr txBox="1"/>
          <p:nvPr/>
        </p:nvSpPr>
        <p:spPr>
          <a:xfrm>
            <a:off x="10405872" y="1865376"/>
            <a:ext cx="1737360" cy="182880"/>
          </a:xfrm>
          <a:prstGeom prst="rect">
            <a:avLst/>
          </a:prstGeom>
          <a:noFill/>
          <a:ln/>
        </p:spPr>
        <p:txBody>
          <a:bodyPr wrap="square" lIns="0" tIns="0" rIns="0" bIns="0" rtlCol="0" anchor="ctr"/>
          <a:lstStyle/>
          <a:p>
            <a:pPr marL="0" indent="0">
              <a:buNone/>
            </a:pPr>
            <a:r>
              <a:rPr lang="en-US" sz="800" kern="0" spc="100" dirty="0">
                <a:solidFill>
                  <a:srgbClr val="9AA5AC"/>
                </a:solidFill>
                <a:latin typeface="Arial" pitchFamily="34" charset="0"/>
                <a:ea typeface="Arial" pitchFamily="34" charset="-122"/>
                <a:cs typeface="Arial" pitchFamily="34" charset="-120"/>
              </a:rPr>
              <a:t>BASIS</a:t>
            </a:r>
            <a:endParaRPr lang="en-US" sz="800" dirty="0"/>
          </a:p>
        </p:txBody>
      </p:sp>
      <p:sp>
        <p:nvSpPr>
          <p:cNvPr id="11" name="Shape 9"/>
          <p:cNvSpPr/>
          <p:nvPr/>
        </p:nvSpPr>
        <p:spPr>
          <a:xfrm>
            <a:off x="548640" y="2066544"/>
            <a:ext cx="11091672" cy="0"/>
          </a:xfrm>
          <a:prstGeom prst="line">
            <a:avLst/>
          </a:prstGeom>
          <a:noFill/>
          <a:ln w="12700">
            <a:solidFill>
              <a:srgbClr val="0E2230"/>
            </a:solidFill>
            <a:prstDash val="solid"/>
          </a:ln>
        </p:spPr>
        <p:txBody>
          <a:bodyPr/>
          <a:lstStyle/>
          <a:p>
            <a:endParaRPr lang="en-GB"/>
          </a:p>
        </p:txBody>
      </p:sp>
      <p:sp>
        <p:nvSpPr>
          <p:cNvPr id="12" name="Shape 10"/>
          <p:cNvSpPr/>
          <p:nvPr/>
        </p:nvSpPr>
        <p:spPr>
          <a:xfrm>
            <a:off x="548640" y="2066544"/>
            <a:ext cx="11091672" cy="621792"/>
          </a:xfrm>
          <a:prstGeom prst="rect">
            <a:avLst/>
          </a:prstGeom>
          <a:solidFill>
            <a:srgbClr val="F2F8F8"/>
          </a:solidFill>
          <a:ln w="6350">
            <a:solidFill>
              <a:srgbClr val="F2F8F8"/>
            </a:solidFill>
            <a:prstDash val="solid"/>
          </a:ln>
        </p:spPr>
        <p:txBody>
          <a:bodyPr/>
          <a:lstStyle/>
          <a:p>
            <a:endParaRPr lang="en-GB"/>
          </a:p>
        </p:txBody>
      </p:sp>
      <p:sp>
        <p:nvSpPr>
          <p:cNvPr id="13" name="Text 11"/>
          <p:cNvSpPr txBox="1"/>
          <p:nvPr/>
        </p:nvSpPr>
        <p:spPr>
          <a:xfrm>
            <a:off x="658368" y="2176272"/>
            <a:ext cx="914400" cy="256032"/>
          </a:xfrm>
          <a:prstGeom prst="rect">
            <a:avLst/>
          </a:prstGeom>
          <a:noFill/>
          <a:ln/>
        </p:spPr>
        <p:txBody>
          <a:bodyPr wrap="square" lIns="0" tIns="0" rIns="0" bIns="0" rtlCol="0" anchor="ctr"/>
          <a:lstStyle/>
          <a:p>
            <a:pPr marL="0" indent="0">
              <a:buNone/>
            </a:pPr>
            <a:r>
              <a:rPr lang="en-US" sz="1150" b="1" dirty="0">
                <a:solidFill>
                  <a:srgbClr val="0E7C86"/>
                </a:solidFill>
                <a:latin typeface="Arial" pitchFamily="34" charset="0"/>
                <a:ea typeface="Arial" pitchFamily="34" charset="-122"/>
                <a:cs typeface="Arial" pitchFamily="34" charset="-120"/>
              </a:rPr>
              <a:t>Step 1</a:t>
            </a:r>
            <a:endParaRPr lang="en-US" sz="1150" dirty="0"/>
          </a:p>
        </p:txBody>
      </p:sp>
      <p:sp>
        <p:nvSpPr>
          <p:cNvPr id="14" name="Text 12"/>
          <p:cNvSpPr txBox="1"/>
          <p:nvPr/>
        </p:nvSpPr>
        <p:spPr>
          <a:xfrm>
            <a:off x="1600200" y="2121408"/>
            <a:ext cx="4617720" cy="457200"/>
          </a:xfrm>
          <a:prstGeom prst="rect">
            <a:avLst/>
          </a:prstGeom>
          <a:noFill/>
          <a:ln/>
        </p:spPr>
        <p:txBody>
          <a:bodyPr wrap="square" lIns="0" tIns="0" rIns="0" bIns="0" rtlCol="0" anchor="ctr"/>
          <a:lstStyle/>
          <a:p>
            <a:pPr marL="0" indent="0">
              <a:lnSpc>
                <a:spcPts val="1500"/>
              </a:lnSpc>
              <a:buNone/>
            </a:pPr>
            <a:r>
              <a:rPr lang="en-US" sz="1150" dirty="0">
                <a:solidFill>
                  <a:srgbClr val="0E2230"/>
                </a:solidFill>
                <a:latin typeface="Arial" pitchFamily="34" charset="0"/>
                <a:ea typeface="Arial" pitchFamily="34" charset="-122"/>
                <a:cs typeface="Arial" pitchFamily="34" charset="-120"/>
              </a:rPr>
              <a:t>Settle the reading — 42 questions, recalculated by the platform</a:t>
            </a:r>
            <a:endParaRPr lang="en-US" sz="1150" dirty="0"/>
          </a:p>
        </p:txBody>
      </p:sp>
      <p:sp>
        <p:nvSpPr>
          <p:cNvPr id="15" name="Text 13"/>
          <p:cNvSpPr txBox="1"/>
          <p:nvPr/>
        </p:nvSpPr>
        <p:spPr>
          <a:xfrm>
            <a:off x="6309360" y="2176272"/>
            <a:ext cx="128016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week 1</a:t>
            </a:r>
            <a:endParaRPr lang="en-US" sz="1050" dirty="0"/>
          </a:p>
        </p:txBody>
      </p:sp>
      <p:sp>
        <p:nvSpPr>
          <p:cNvPr id="16" name="Text 14"/>
          <p:cNvSpPr txBox="1"/>
          <p:nvPr/>
        </p:nvSpPr>
        <p:spPr>
          <a:xfrm>
            <a:off x="7635240" y="2176272"/>
            <a:ext cx="114300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1.5 days</a:t>
            </a:r>
            <a:endParaRPr lang="en-US" sz="1050" dirty="0"/>
          </a:p>
        </p:txBody>
      </p:sp>
      <p:sp>
        <p:nvSpPr>
          <p:cNvPr id="17" name="Text 15"/>
          <p:cNvSpPr txBox="1"/>
          <p:nvPr/>
        </p:nvSpPr>
        <p:spPr>
          <a:xfrm>
            <a:off x="8823960" y="2176272"/>
            <a:ext cx="1600200" cy="256032"/>
          </a:xfrm>
          <a:prstGeom prst="rect">
            <a:avLst/>
          </a:prstGeom>
          <a:noFill/>
          <a:ln/>
        </p:spPr>
        <p:txBody>
          <a:bodyPr wrap="square" lIns="0" tIns="0" rIns="0" bIns="0" rtlCol="0" anchor="ctr"/>
          <a:lstStyle/>
          <a:p>
            <a:pPr marL="0" indent="0">
              <a:buNone/>
            </a:pPr>
            <a:r>
              <a:rPr lang="en-US" sz="1150" b="1" dirty="0">
                <a:solidFill>
                  <a:srgbClr val="0E7C86"/>
                </a:solidFill>
                <a:latin typeface="Arial" pitchFamily="34" charset="0"/>
                <a:ea typeface="Arial" pitchFamily="34" charset="-122"/>
                <a:cs typeface="Arial" pitchFamily="34" charset="-120"/>
              </a:rPr>
              <a:t>£1,725</a:t>
            </a:r>
            <a:endParaRPr lang="en-US" sz="1150" dirty="0"/>
          </a:p>
        </p:txBody>
      </p:sp>
      <p:sp>
        <p:nvSpPr>
          <p:cNvPr id="18" name="Text 16"/>
          <p:cNvSpPr txBox="1"/>
          <p:nvPr/>
        </p:nvSpPr>
        <p:spPr>
          <a:xfrm>
            <a:off x="10405872" y="2176272"/>
            <a:ext cx="1783080" cy="256032"/>
          </a:xfrm>
          <a:prstGeom prst="rect">
            <a:avLst/>
          </a:prstGeom>
          <a:noFill/>
          <a:ln/>
        </p:spPr>
        <p:txBody>
          <a:bodyPr wrap="square" lIns="0" tIns="0" rIns="0" bIns="0" rtlCol="0" anchor="ctr"/>
          <a:lstStyle/>
          <a:p>
            <a:pPr marL="0" indent="0">
              <a:buNone/>
            </a:pPr>
            <a:r>
              <a:rPr lang="en-US" sz="900" dirty="0">
                <a:solidFill>
                  <a:srgbClr val="5A6672"/>
                </a:solidFill>
                <a:latin typeface="Arial" pitchFamily="34" charset="0"/>
                <a:ea typeface="Arial" pitchFamily="34" charset="-122"/>
                <a:cs typeface="Arial" pitchFamily="34" charset="-120"/>
              </a:rPr>
              <a:t>Committed now, fixed</a:t>
            </a:r>
            <a:endParaRPr lang="en-US" sz="900" dirty="0"/>
          </a:p>
        </p:txBody>
      </p:sp>
      <p:sp>
        <p:nvSpPr>
          <p:cNvPr id="19" name="Shape 17"/>
          <p:cNvSpPr/>
          <p:nvPr/>
        </p:nvSpPr>
        <p:spPr>
          <a:xfrm>
            <a:off x="548640" y="2706624"/>
            <a:ext cx="11091672" cy="0"/>
          </a:xfrm>
          <a:prstGeom prst="line">
            <a:avLst/>
          </a:prstGeom>
          <a:noFill/>
          <a:ln w="9525">
            <a:solidFill>
              <a:srgbClr val="E2E7EA"/>
            </a:solidFill>
            <a:prstDash val="solid"/>
          </a:ln>
        </p:spPr>
        <p:txBody>
          <a:bodyPr/>
          <a:lstStyle/>
          <a:p>
            <a:endParaRPr lang="en-GB"/>
          </a:p>
        </p:txBody>
      </p:sp>
      <p:sp>
        <p:nvSpPr>
          <p:cNvPr id="20" name="Text 18"/>
          <p:cNvSpPr txBox="1"/>
          <p:nvPr/>
        </p:nvSpPr>
        <p:spPr>
          <a:xfrm>
            <a:off x="658368" y="2834640"/>
            <a:ext cx="9144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Step 2</a:t>
            </a:r>
            <a:endParaRPr lang="en-US" sz="1150" dirty="0"/>
          </a:p>
        </p:txBody>
      </p:sp>
      <p:sp>
        <p:nvSpPr>
          <p:cNvPr id="21" name="Text 19"/>
          <p:cNvSpPr txBox="1"/>
          <p:nvPr/>
        </p:nvSpPr>
        <p:spPr>
          <a:xfrm>
            <a:off x="1600200" y="2779776"/>
            <a:ext cx="4617720" cy="457200"/>
          </a:xfrm>
          <a:prstGeom prst="rect">
            <a:avLst/>
          </a:prstGeom>
          <a:noFill/>
          <a:ln/>
        </p:spPr>
        <p:txBody>
          <a:bodyPr wrap="square" lIns="0" tIns="0" rIns="0" bIns="0" rtlCol="0" anchor="ctr"/>
          <a:lstStyle/>
          <a:p>
            <a:pPr marL="0" indent="0">
              <a:lnSpc>
                <a:spcPts val="1500"/>
              </a:lnSpc>
              <a:buNone/>
            </a:pPr>
            <a:r>
              <a:rPr lang="en-US" sz="1150" dirty="0">
                <a:solidFill>
                  <a:srgbClr val="0E2230"/>
                </a:solidFill>
                <a:latin typeface="Arial" pitchFamily="34" charset="0"/>
                <a:ea typeface="Arial" pitchFamily="34" charset="-122"/>
                <a:cs typeface="Arial" pitchFamily="34" charset="-120"/>
              </a:rPr>
              <a:t>Install the observation layer — sampling, cadence, ownership, loops</a:t>
            </a:r>
            <a:endParaRPr lang="en-US" sz="1150" dirty="0"/>
          </a:p>
        </p:txBody>
      </p:sp>
      <p:sp>
        <p:nvSpPr>
          <p:cNvPr id="22" name="Text 20"/>
          <p:cNvSpPr txBox="1"/>
          <p:nvPr/>
        </p:nvSpPr>
        <p:spPr>
          <a:xfrm>
            <a:off x="6309360" y="2834640"/>
            <a:ext cx="128016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weeks 2–13</a:t>
            </a:r>
            <a:endParaRPr lang="en-US" sz="1050" dirty="0"/>
          </a:p>
        </p:txBody>
      </p:sp>
      <p:sp>
        <p:nvSpPr>
          <p:cNvPr id="23" name="Text 21"/>
          <p:cNvSpPr txBox="1"/>
          <p:nvPr/>
        </p:nvSpPr>
        <p:spPr>
          <a:xfrm>
            <a:off x="7635240" y="2834640"/>
            <a:ext cx="114300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30–38 days</a:t>
            </a:r>
            <a:endParaRPr lang="en-US" sz="1050" dirty="0"/>
          </a:p>
        </p:txBody>
      </p:sp>
      <p:sp>
        <p:nvSpPr>
          <p:cNvPr id="24" name="Text 22"/>
          <p:cNvSpPr txBox="1"/>
          <p:nvPr/>
        </p:nvSpPr>
        <p:spPr>
          <a:xfrm>
            <a:off x="8823960" y="2834640"/>
            <a:ext cx="16002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£34,500–£43,700</a:t>
            </a:r>
            <a:endParaRPr lang="en-US" sz="1150" dirty="0"/>
          </a:p>
        </p:txBody>
      </p:sp>
      <p:sp>
        <p:nvSpPr>
          <p:cNvPr id="25" name="Text 23"/>
          <p:cNvSpPr txBox="1"/>
          <p:nvPr/>
        </p:nvSpPr>
        <p:spPr>
          <a:xfrm>
            <a:off x="10405872" y="2834640"/>
            <a:ext cx="1783080" cy="256032"/>
          </a:xfrm>
          <a:prstGeom prst="rect">
            <a:avLst/>
          </a:prstGeom>
          <a:noFill/>
          <a:ln/>
        </p:spPr>
        <p:txBody>
          <a:bodyPr wrap="square" lIns="0" tIns="0" rIns="0" bIns="0" rtlCol="0" anchor="ctr"/>
          <a:lstStyle/>
          <a:p>
            <a:pPr marL="0" indent="0">
              <a:buNone/>
            </a:pPr>
            <a:r>
              <a:rPr lang="en-US" sz="900" dirty="0">
                <a:solidFill>
                  <a:srgbClr val="5A6672"/>
                </a:solidFill>
                <a:latin typeface="Arial" pitchFamily="34" charset="0"/>
                <a:ea typeface="Arial" pitchFamily="34" charset="-122"/>
                <a:cs typeface="Arial" pitchFamily="34" charset="-120"/>
              </a:rPr>
              <a:t>From the roadmap</a:t>
            </a:r>
            <a:endParaRPr lang="en-US" sz="900" dirty="0"/>
          </a:p>
        </p:txBody>
      </p:sp>
      <p:sp>
        <p:nvSpPr>
          <p:cNvPr id="26" name="Shape 24"/>
          <p:cNvSpPr/>
          <p:nvPr/>
        </p:nvSpPr>
        <p:spPr>
          <a:xfrm>
            <a:off x="548640" y="3364992"/>
            <a:ext cx="11091672" cy="0"/>
          </a:xfrm>
          <a:prstGeom prst="line">
            <a:avLst/>
          </a:prstGeom>
          <a:noFill/>
          <a:ln w="9525">
            <a:solidFill>
              <a:srgbClr val="E2E7EA"/>
            </a:solidFill>
            <a:prstDash val="solid"/>
          </a:ln>
        </p:spPr>
        <p:txBody>
          <a:bodyPr/>
          <a:lstStyle/>
          <a:p>
            <a:endParaRPr lang="en-GB"/>
          </a:p>
        </p:txBody>
      </p:sp>
      <p:sp>
        <p:nvSpPr>
          <p:cNvPr id="27" name="Text 25"/>
          <p:cNvSpPr txBox="1"/>
          <p:nvPr/>
        </p:nvSpPr>
        <p:spPr>
          <a:xfrm>
            <a:off x="658368" y="3493008"/>
            <a:ext cx="9144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Step 3</a:t>
            </a:r>
            <a:endParaRPr lang="en-US" sz="1150" dirty="0"/>
          </a:p>
        </p:txBody>
      </p:sp>
      <p:sp>
        <p:nvSpPr>
          <p:cNvPr id="28" name="Text 26"/>
          <p:cNvSpPr txBox="1"/>
          <p:nvPr/>
        </p:nvSpPr>
        <p:spPr>
          <a:xfrm>
            <a:off x="1600200" y="3438144"/>
            <a:ext cx="4617720" cy="457200"/>
          </a:xfrm>
          <a:prstGeom prst="rect">
            <a:avLst/>
          </a:prstGeom>
          <a:noFill/>
          <a:ln/>
        </p:spPr>
        <p:txBody>
          <a:bodyPr wrap="square" lIns="0" tIns="0" rIns="0" bIns="0" rtlCol="0" anchor="ctr"/>
          <a:lstStyle/>
          <a:p>
            <a:pPr marL="0" indent="0">
              <a:lnSpc>
                <a:spcPts val="1500"/>
              </a:lnSpc>
              <a:buNone/>
            </a:pPr>
            <a:r>
              <a:rPr lang="en-US" sz="1150" dirty="0">
                <a:solidFill>
                  <a:srgbClr val="0E2230"/>
                </a:solidFill>
                <a:latin typeface="Arial" pitchFamily="34" charset="0"/>
                <a:ea typeface="Arial" pitchFamily="34" charset="-122"/>
                <a:cs typeface="Arial" pitchFamily="34" charset="-120"/>
              </a:rPr>
              <a:t>Finish and build the eight artefacts, inside that layer</a:t>
            </a:r>
            <a:endParaRPr lang="en-US" sz="1150" dirty="0"/>
          </a:p>
        </p:txBody>
      </p:sp>
      <p:sp>
        <p:nvSpPr>
          <p:cNvPr id="29" name="Text 27"/>
          <p:cNvSpPr txBox="1"/>
          <p:nvPr/>
        </p:nvSpPr>
        <p:spPr>
          <a:xfrm>
            <a:off x="6309360" y="3493008"/>
            <a:ext cx="128016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weeks 4–15</a:t>
            </a:r>
            <a:endParaRPr lang="en-US" sz="1050" dirty="0"/>
          </a:p>
        </p:txBody>
      </p:sp>
      <p:sp>
        <p:nvSpPr>
          <p:cNvPr id="30" name="Text 28"/>
          <p:cNvSpPr txBox="1"/>
          <p:nvPr/>
        </p:nvSpPr>
        <p:spPr>
          <a:xfrm>
            <a:off x="7635240" y="3493008"/>
            <a:ext cx="114300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44–54 days</a:t>
            </a:r>
            <a:endParaRPr lang="en-US" sz="1050" dirty="0"/>
          </a:p>
        </p:txBody>
      </p:sp>
      <p:sp>
        <p:nvSpPr>
          <p:cNvPr id="31" name="Text 29"/>
          <p:cNvSpPr txBox="1"/>
          <p:nvPr/>
        </p:nvSpPr>
        <p:spPr>
          <a:xfrm>
            <a:off x="8823960" y="3493008"/>
            <a:ext cx="16002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£50,600–£62,100</a:t>
            </a:r>
            <a:endParaRPr lang="en-US" sz="1150" dirty="0"/>
          </a:p>
        </p:txBody>
      </p:sp>
      <p:sp>
        <p:nvSpPr>
          <p:cNvPr id="32" name="Text 30"/>
          <p:cNvSpPr txBox="1"/>
          <p:nvPr/>
        </p:nvSpPr>
        <p:spPr>
          <a:xfrm>
            <a:off x="10405872" y="3493008"/>
            <a:ext cx="1783080" cy="256032"/>
          </a:xfrm>
          <a:prstGeom prst="rect">
            <a:avLst/>
          </a:prstGeom>
          <a:noFill/>
          <a:ln/>
        </p:spPr>
        <p:txBody>
          <a:bodyPr wrap="square" lIns="0" tIns="0" rIns="0" bIns="0" rtlCol="0" anchor="ctr"/>
          <a:lstStyle/>
          <a:p>
            <a:pPr marL="0" indent="0">
              <a:buNone/>
            </a:pPr>
            <a:r>
              <a:rPr lang="en-US" sz="900" dirty="0">
                <a:solidFill>
                  <a:srgbClr val="5A6672"/>
                </a:solidFill>
                <a:latin typeface="Arial" pitchFamily="34" charset="0"/>
                <a:ea typeface="Arial" pitchFamily="34" charset="-122"/>
                <a:cs typeface="Arial" pitchFamily="34" charset="-120"/>
              </a:rPr>
              <a:t>From the roadmap</a:t>
            </a:r>
            <a:endParaRPr lang="en-US" sz="900" dirty="0"/>
          </a:p>
        </p:txBody>
      </p:sp>
      <p:sp>
        <p:nvSpPr>
          <p:cNvPr id="33" name="Shape 31"/>
          <p:cNvSpPr/>
          <p:nvPr/>
        </p:nvSpPr>
        <p:spPr>
          <a:xfrm>
            <a:off x="548640" y="4023360"/>
            <a:ext cx="11091672" cy="0"/>
          </a:xfrm>
          <a:prstGeom prst="line">
            <a:avLst/>
          </a:prstGeom>
          <a:noFill/>
          <a:ln w="9525">
            <a:solidFill>
              <a:srgbClr val="E2E7EA"/>
            </a:solidFill>
            <a:prstDash val="solid"/>
          </a:ln>
        </p:spPr>
        <p:txBody>
          <a:bodyPr/>
          <a:lstStyle/>
          <a:p>
            <a:endParaRPr lang="en-GB"/>
          </a:p>
        </p:txBody>
      </p:sp>
      <p:sp>
        <p:nvSpPr>
          <p:cNvPr id="34" name="Text 32"/>
          <p:cNvSpPr txBox="1"/>
          <p:nvPr/>
        </p:nvSpPr>
        <p:spPr>
          <a:xfrm>
            <a:off x="658368" y="4151376"/>
            <a:ext cx="9144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Step 4</a:t>
            </a:r>
            <a:endParaRPr lang="en-US" sz="1150" dirty="0"/>
          </a:p>
        </p:txBody>
      </p:sp>
      <p:sp>
        <p:nvSpPr>
          <p:cNvPr id="35" name="Text 33"/>
          <p:cNvSpPr txBox="1"/>
          <p:nvPr/>
        </p:nvSpPr>
        <p:spPr>
          <a:xfrm>
            <a:off x="1600200" y="4096512"/>
            <a:ext cx="4617720" cy="457200"/>
          </a:xfrm>
          <a:prstGeom prst="rect">
            <a:avLst/>
          </a:prstGeom>
          <a:noFill/>
          <a:ln/>
        </p:spPr>
        <p:txBody>
          <a:bodyPr wrap="square" lIns="0" tIns="0" rIns="0" bIns="0" rtlCol="0" anchor="ctr"/>
          <a:lstStyle/>
          <a:p>
            <a:pPr marL="0" indent="0">
              <a:lnSpc>
                <a:spcPts val="1500"/>
              </a:lnSpc>
              <a:buNone/>
            </a:pPr>
            <a:r>
              <a:rPr lang="en-US" sz="1150" dirty="0">
                <a:solidFill>
                  <a:srgbClr val="0E2230"/>
                </a:solidFill>
                <a:latin typeface="Arial" pitchFamily="34" charset="0"/>
                <a:ea typeface="Arial" pitchFamily="34" charset="-122"/>
                <a:cs typeface="Arial" pitchFamily="34" charset="-120"/>
              </a:rPr>
              <a:t>Remeasure on the same instrument</a:t>
            </a:r>
            <a:endParaRPr lang="en-US" sz="1150" dirty="0"/>
          </a:p>
        </p:txBody>
      </p:sp>
      <p:sp>
        <p:nvSpPr>
          <p:cNvPr id="36" name="Text 34"/>
          <p:cNvSpPr txBox="1"/>
          <p:nvPr/>
        </p:nvSpPr>
        <p:spPr>
          <a:xfrm>
            <a:off x="6309360" y="4151376"/>
            <a:ext cx="128016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weeks 16–17</a:t>
            </a:r>
            <a:endParaRPr lang="en-US" sz="1050" dirty="0"/>
          </a:p>
        </p:txBody>
      </p:sp>
      <p:sp>
        <p:nvSpPr>
          <p:cNvPr id="37" name="Text 35"/>
          <p:cNvSpPr txBox="1"/>
          <p:nvPr/>
        </p:nvSpPr>
        <p:spPr>
          <a:xfrm>
            <a:off x="7635240" y="4151376"/>
            <a:ext cx="1143000" cy="256032"/>
          </a:xfrm>
          <a:prstGeom prst="rect">
            <a:avLst/>
          </a:prstGeom>
          <a:noFill/>
          <a:ln/>
        </p:spPr>
        <p:txBody>
          <a:bodyPr wrap="square" lIns="0" tIns="0" rIns="0" bIns="0" rtlCol="0" anchor="ctr"/>
          <a:lstStyle/>
          <a:p>
            <a:pPr marL="0" indent="0">
              <a:buNone/>
            </a:pPr>
            <a:r>
              <a:rPr lang="en-US" sz="1050" dirty="0">
                <a:solidFill>
                  <a:srgbClr val="5A6672"/>
                </a:solidFill>
                <a:latin typeface="Arial" pitchFamily="34" charset="0"/>
                <a:ea typeface="Arial" pitchFamily="34" charset="-122"/>
                <a:cs typeface="Arial" pitchFamily="34" charset="-120"/>
              </a:rPr>
              <a:t>4 days</a:t>
            </a:r>
            <a:endParaRPr lang="en-US" sz="1050" dirty="0"/>
          </a:p>
        </p:txBody>
      </p:sp>
      <p:sp>
        <p:nvSpPr>
          <p:cNvPr id="38" name="Text 36"/>
          <p:cNvSpPr txBox="1"/>
          <p:nvPr/>
        </p:nvSpPr>
        <p:spPr>
          <a:xfrm>
            <a:off x="8823960" y="4151376"/>
            <a:ext cx="1600200" cy="256032"/>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£4,600</a:t>
            </a:r>
            <a:endParaRPr lang="en-US" sz="1150" dirty="0"/>
          </a:p>
        </p:txBody>
      </p:sp>
      <p:sp>
        <p:nvSpPr>
          <p:cNvPr id="39" name="Text 37"/>
          <p:cNvSpPr txBox="1"/>
          <p:nvPr/>
        </p:nvSpPr>
        <p:spPr>
          <a:xfrm>
            <a:off x="10405872" y="4151376"/>
            <a:ext cx="1783080" cy="256032"/>
          </a:xfrm>
          <a:prstGeom prst="rect">
            <a:avLst/>
          </a:prstGeom>
          <a:noFill/>
          <a:ln/>
        </p:spPr>
        <p:txBody>
          <a:bodyPr wrap="square" lIns="0" tIns="0" rIns="0" bIns="0" rtlCol="0" anchor="ctr"/>
          <a:lstStyle/>
          <a:p>
            <a:pPr marL="0" indent="0">
              <a:buNone/>
            </a:pPr>
            <a:r>
              <a:rPr lang="en-US" sz="900" dirty="0">
                <a:solidFill>
                  <a:srgbClr val="5A6672"/>
                </a:solidFill>
                <a:latin typeface="Arial" pitchFamily="34" charset="0"/>
                <a:ea typeface="Arial" pitchFamily="34" charset="-122"/>
                <a:cs typeface="Arial" pitchFamily="34" charset="-120"/>
              </a:rPr>
              <a:t>From the roadmap</a:t>
            </a:r>
            <a:endParaRPr lang="en-US" sz="900" dirty="0"/>
          </a:p>
        </p:txBody>
      </p:sp>
      <p:sp>
        <p:nvSpPr>
          <p:cNvPr id="40" name="Shape 38"/>
          <p:cNvSpPr/>
          <p:nvPr/>
        </p:nvSpPr>
        <p:spPr>
          <a:xfrm>
            <a:off x="548640" y="4681728"/>
            <a:ext cx="11091672" cy="0"/>
          </a:xfrm>
          <a:prstGeom prst="line">
            <a:avLst/>
          </a:prstGeom>
          <a:noFill/>
          <a:ln w="9525">
            <a:solidFill>
              <a:srgbClr val="E2E7EA"/>
            </a:solidFill>
            <a:prstDash val="solid"/>
          </a:ln>
        </p:spPr>
        <p:txBody>
          <a:bodyPr/>
          <a:lstStyle/>
          <a:p>
            <a:endParaRPr lang="en-GB"/>
          </a:p>
        </p:txBody>
      </p:sp>
      <p:sp>
        <p:nvSpPr>
          <p:cNvPr id="41" name="Shape 39"/>
          <p:cNvSpPr/>
          <p:nvPr/>
        </p:nvSpPr>
        <p:spPr>
          <a:xfrm>
            <a:off x="548640" y="4956048"/>
            <a:ext cx="5349240" cy="1005840"/>
          </a:xfrm>
          <a:prstGeom prst="rect">
            <a:avLst/>
          </a:prstGeom>
          <a:solidFill>
            <a:srgbClr val="FFFFFF"/>
          </a:solidFill>
          <a:ln w="9525">
            <a:solidFill>
              <a:srgbClr val="E2E7EA"/>
            </a:solidFill>
            <a:prstDash val="solid"/>
          </a:ln>
        </p:spPr>
        <p:txBody>
          <a:bodyPr/>
          <a:lstStyle/>
          <a:p>
            <a:endParaRPr lang="en-GB"/>
          </a:p>
        </p:txBody>
      </p:sp>
      <p:sp>
        <p:nvSpPr>
          <p:cNvPr id="42" name="Text 40"/>
          <p:cNvSpPr txBox="1"/>
          <p:nvPr/>
        </p:nvSpPr>
        <p:spPr>
          <a:xfrm>
            <a:off x="822960" y="5120640"/>
            <a:ext cx="475488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WHY STEP 2 STARTS BEFORE STEP 3 FINISHES</a:t>
            </a:r>
            <a:endParaRPr lang="en-US" sz="900" dirty="0"/>
          </a:p>
        </p:txBody>
      </p:sp>
      <p:sp>
        <p:nvSpPr>
          <p:cNvPr id="43" name="Text 41"/>
          <p:cNvSpPr txBox="1"/>
          <p:nvPr/>
        </p:nvSpPr>
        <p:spPr>
          <a:xfrm>
            <a:off x="822960" y="5358384"/>
            <a:ext cx="4800600" cy="512064"/>
          </a:xfrm>
          <a:prstGeom prst="rect">
            <a:avLst/>
          </a:prstGeom>
          <a:noFill/>
          <a:ln/>
        </p:spPr>
        <p:txBody>
          <a:bodyPr wrap="square" lIns="0" tIns="0" rIns="0" bIns="0" rtlCol="0" anchor="t"/>
          <a:lstStyle/>
          <a:p>
            <a:pPr marL="0" indent="0">
              <a:lnSpc>
                <a:spcPts val="1500"/>
              </a:lnSpc>
              <a:buNone/>
            </a:pPr>
            <a:r>
              <a:rPr lang="en-US" sz="1100" dirty="0">
                <a:solidFill>
                  <a:srgbClr val="0E2230"/>
                </a:solidFill>
                <a:latin typeface="Arial" pitchFamily="34" charset="0"/>
                <a:ea typeface="Arial" pitchFamily="34" charset="-122"/>
                <a:cs typeface="Arial" pitchFamily="34" charset="-120"/>
              </a:rPr>
              <a:t>This organisation builds things and then loses them. Sampling, cadence and ownership go in alongside the first artefacts, not after the last one — or step 3 quietly recreates the problem step 1 diagnosed.</a:t>
            </a:r>
            <a:endParaRPr lang="en-US" sz="1100" dirty="0"/>
          </a:p>
        </p:txBody>
      </p:sp>
      <p:sp>
        <p:nvSpPr>
          <p:cNvPr id="44" name="Shape 42"/>
          <p:cNvSpPr/>
          <p:nvPr/>
        </p:nvSpPr>
        <p:spPr>
          <a:xfrm>
            <a:off x="6291072" y="4956048"/>
            <a:ext cx="5349240" cy="1005840"/>
          </a:xfrm>
          <a:prstGeom prst="rect">
            <a:avLst/>
          </a:prstGeom>
          <a:solidFill>
            <a:srgbClr val="FDF3EE"/>
          </a:solidFill>
          <a:ln w="9525">
            <a:solidFill>
              <a:srgbClr val="E2E7EA"/>
            </a:solidFill>
            <a:prstDash val="solid"/>
          </a:ln>
        </p:spPr>
        <p:txBody>
          <a:bodyPr/>
          <a:lstStyle/>
          <a:p>
            <a:endParaRPr lang="en-GB"/>
          </a:p>
        </p:txBody>
      </p:sp>
      <p:sp>
        <p:nvSpPr>
          <p:cNvPr id="45" name="Text 43"/>
          <p:cNvSpPr txBox="1"/>
          <p:nvPr/>
        </p:nvSpPr>
        <p:spPr>
          <a:xfrm>
            <a:off x="6565392" y="5120640"/>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WHAT WE WILL NOT DO</a:t>
            </a:r>
            <a:endParaRPr lang="en-US" sz="900" dirty="0"/>
          </a:p>
        </p:txBody>
      </p:sp>
      <p:sp>
        <p:nvSpPr>
          <p:cNvPr id="46" name="Text 44"/>
          <p:cNvSpPr txBox="1"/>
          <p:nvPr/>
        </p:nvSpPr>
        <p:spPr>
          <a:xfrm>
            <a:off x="6565392" y="5358384"/>
            <a:ext cx="4800600" cy="512064"/>
          </a:xfrm>
          <a:prstGeom prst="rect">
            <a:avLst/>
          </a:prstGeom>
          <a:noFill/>
          <a:ln/>
        </p:spPr>
        <p:txBody>
          <a:bodyPr wrap="square" lIns="0" tIns="0" rIns="0" bIns="0" rtlCol="0" anchor="t"/>
          <a:lstStyle/>
          <a:p>
            <a:pPr marL="0" indent="0">
              <a:lnSpc>
                <a:spcPts val="1500"/>
              </a:lnSpc>
              <a:buNone/>
            </a:pPr>
            <a:r>
              <a:rPr lang="en-US" sz="1100" dirty="0">
                <a:solidFill>
                  <a:srgbClr val="0E2230"/>
                </a:solidFill>
                <a:latin typeface="Arial" pitchFamily="34" charset="0"/>
                <a:ea typeface="Arial" pitchFamily="34" charset="-122"/>
                <a:cs typeface="Arial" pitchFamily="34" charset="-120"/>
              </a:rPr>
              <a:t>Quote a fixed price for steps 2 to 4 today. Any firm that does is pricing against a reading it has not checked — and here that reading is a week and a day and a half away, so there is no excuse for guessing.</a:t>
            </a:r>
            <a:endParaRPr lang="en-US" sz="1100" dirty="0"/>
          </a:p>
        </p:txBody>
      </p:sp>
      <p:sp>
        <p:nvSpPr>
          <p:cNvPr id="47" name="Text 45"/>
          <p:cNvSpPr txBox="1"/>
          <p:nvPr/>
        </p:nvSpPr>
        <p:spPr>
          <a:xfrm>
            <a:off x="548640" y="612648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Indicative total across all four steps: £91,425 to £112,125.</a:t>
            </a:r>
            <a:endParaRPr lang="en-US" sz="1250" dirty="0"/>
          </a:p>
        </p:txBody>
      </p:sp>
      <p:sp>
        <p:nvSpPr>
          <p:cNvPr id="48" name="Text 46"/>
          <p:cNvSpPr txBox="1"/>
          <p:nvPr/>
        </p:nvSpPr>
        <p:spPr>
          <a:xfrm>
            <a:off x="548640" y="638251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You commit £1,725 today. Next week you agree the roadmap and price the rest against it.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18 · </a:t>
            </a:r>
            <a:r>
              <a:rPr lang="en-US" sz="1050" b="1" kern="0" spc="140" dirty="0">
                <a:solidFill>
                  <a:srgbClr val="0E2230"/>
                </a:solidFill>
                <a:latin typeface="Arial" pitchFamily="34" charset="0"/>
                <a:ea typeface="Arial" pitchFamily="34" charset="-122"/>
                <a:cs typeface="Arial" pitchFamily="34" charset="-120"/>
              </a:rPr>
              <a:t>WHAT WE COMMIT TO</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We can warrant the reading in a week.</a:t>
            </a:r>
            <a:r>
              <a:rPr lang="en-US" sz="2700" b="1" dirty="0">
                <a:solidFill>
                  <a:srgbClr val="F05A22"/>
                </a:solidFill>
                <a:latin typeface="Arial" pitchFamily="34" charset="0"/>
                <a:ea typeface="Arial" pitchFamily="34" charset="-122"/>
                <a:cs typeface="Arial" pitchFamily="34" charset="-120"/>
              </a:rPr>
              <a:t> The outcome, not until it is settled.</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Three tiers. On a first pass most of the weight sits in the first one — and the first one costs £1,725 and takes a week, so there is very little reason to skip it.</a:t>
            </a:r>
            <a:endParaRPr lang="en-US" sz="1200" dirty="0"/>
          </a:p>
        </p:txBody>
      </p:sp>
      <p:sp>
        <p:nvSpPr>
          <p:cNvPr id="6" name="Shape 4"/>
          <p:cNvSpPr/>
          <p:nvPr/>
        </p:nvSpPr>
        <p:spPr>
          <a:xfrm>
            <a:off x="548640" y="2011680"/>
            <a:ext cx="11091672" cy="1298448"/>
          </a:xfrm>
          <a:prstGeom prst="rect">
            <a:avLst/>
          </a:prstGeom>
          <a:solidFill>
            <a:srgbClr val="F2F8F8"/>
          </a:solidFill>
          <a:ln w="9525">
            <a:solidFill>
              <a:srgbClr val="E2E7EA"/>
            </a:solidFill>
            <a:prstDash val="solid"/>
          </a:ln>
        </p:spPr>
        <p:txBody>
          <a:bodyPr/>
          <a:lstStyle/>
          <a:p>
            <a:endParaRPr lang="en-GB"/>
          </a:p>
        </p:txBody>
      </p:sp>
      <p:sp>
        <p:nvSpPr>
          <p:cNvPr id="7" name="Text 5"/>
          <p:cNvSpPr txBox="1"/>
          <p:nvPr/>
        </p:nvSpPr>
        <p:spPr>
          <a:xfrm>
            <a:off x="841248" y="2176272"/>
            <a:ext cx="548640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WARRANTED — FIXED PRICE</a:t>
            </a:r>
            <a:endParaRPr lang="en-US" sz="900" dirty="0"/>
          </a:p>
        </p:txBody>
      </p:sp>
      <p:sp>
        <p:nvSpPr>
          <p:cNvPr id="8" name="Text 6"/>
          <p:cNvSpPr txBox="1"/>
          <p:nvPr/>
        </p:nvSpPr>
        <p:spPr>
          <a:xfrm>
            <a:off x="841248" y="2414016"/>
            <a:ext cx="2834640" cy="274320"/>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Step 1, one week.</a:t>
            </a:r>
            <a:endParaRPr lang="en-US" sz="1200" dirty="0"/>
          </a:p>
        </p:txBody>
      </p:sp>
      <p:sp>
        <p:nvSpPr>
          <p:cNvPr id="9" name="Text 7"/>
          <p:cNvSpPr txBox="1"/>
          <p:nvPr/>
        </p:nvSpPr>
        <p:spPr>
          <a:xfrm>
            <a:off x="3794760" y="2395728"/>
            <a:ext cx="7525512" cy="82296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All 42 open questions closed, or explicitly carried with a stated reason. Outcomes recorded in TheAX with their source, the assessment recalculated, and a roadmap generated from it and worked through with you. £1,725 fixed: if it takes two days, that is our problem.</a:t>
            </a:r>
            <a:endParaRPr lang="en-US" sz="1150" dirty="0"/>
          </a:p>
        </p:txBody>
      </p:sp>
      <p:sp>
        <p:nvSpPr>
          <p:cNvPr id="10" name="Shape 8"/>
          <p:cNvSpPr/>
          <p:nvPr/>
        </p:nvSpPr>
        <p:spPr>
          <a:xfrm>
            <a:off x="548640" y="3456432"/>
            <a:ext cx="11091672" cy="1298448"/>
          </a:xfrm>
          <a:prstGeom prst="rect">
            <a:avLst/>
          </a:prstGeom>
          <a:solidFill>
            <a:srgbClr val="F7F9FA"/>
          </a:solidFill>
          <a:ln w="9525">
            <a:solidFill>
              <a:srgbClr val="E2E7EA"/>
            </a:solidFill>
            <a:prstDash val="solid"/>
          </a:ln>
        </p:spPr>
        <p:txBody>
          <a:bodyPr/>
          <a:lstStyle/>
          <a:p>
            <a:endParaRPr lang="en-GB"/>
          </a:p>
        </p:txBody>
      </p:sp>
      <p:sp>
        <p:nvSpPr>
          <p:cNvPr id="11" name="Text 9"/>
          <p:cNvSpPr txBox="1"/>
          <p:nvPr/>
        </p:nvSpPr>
        <p:spPr>
          <a:xfrm>
            <a:off x="841248" y="3621024"/>
            <a:ext cx="5486400" cy="219456"/>
          </a:xfrm>
          <a:prstGeom prst="rect">
            <a:avLst/>
          </a:prstGeom>
          <a:noFill/>
          <a:ln/>
        </p:spPr>
        <p:txBody>
          <a:bodyPr wrap="square" lIns="0" tIns="0" rIns="0" bIns="0" rtlCol="0" anchor="ctr"/>
          <a:lstStyle/>
          <a:p>
            <a:pPr marL="0" indent="0">
              <a:buNone/>
            </a:pPr>
            <a:r>
              <a:rPr lang="en-US" sz="900" b="1" kern="0" spc="130" dirty="0">
                <a:solidFill>
                  <a:srgbClr val="0E2230"/>
                </a:solidFill>
                <a:latin typeface="Arial" pitchFamily="34" charset="0"/>
                <a:ea typeface="Arial" pitchFamily="34" charset="-122"/>
                <a:cs typeface="Arial" pitchFamily="34" charset="-120"/>
              </a:rPr>
              <a:t>COMMITTED FROM THE ROADMAP</a:t>
            </a:r>
            <a:endParaRPr lang="en-US" sz="900" dirty="0"/>
          </a:p>
        </p:txBody>
      </p:sp>
      <p:sp>
        <p:nvSpPr>
          <p:cNvPr id="12" name="Text 10"/>
          <p:cNvSpPr txBox="1"/>
          <p:nvPr/>
        </p:nvSpPr>
        <p:spPr>
          <a:xfrm>
            <a:off x="841248" y="3858768"/>
            <a:ext cx="2834640" cy="274320"/>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Steps 2 to 4, next week.</a:t>
            </a:r>
            <a:endParaRPr lang="en-US" sz="1200" dirty="0"/>
          </a:p>
        </p:txBody>
      </p:sp>
      <p:sp>
        <p:nvSpPr>
          <p:cNvPr id="13" name="Text 11"/>
          <p:cNvSpPr txBox="1"/>
          <p:nvPr/>
        </p:nvSpPr>
        <p:spPr>
          <a:xfrm>
            <a:off x="3794760" y="3840480"/>
            <a:ext cx="7525512" cy="82296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A named floor target, countable adoption thresholds measured weekly from your CRM, and a remeasurement on the same instrument. We will put fee at risk against the artefacts and commit jointly on the behaviours — one week from now, against a reading we have checked.</a:t>
            </a:r>
            <a:endParaRPr lang="en-US" sz="1150" dirty="0"/>
          </a:p>
        </p:txBody>
      </p:sp>
      <p:sp>
        <p:nvSpPr>
          <p:cNvPr id="14" name="Shape 12"/>
          <p:cNvSpPr/>
          <p:nvPr/>
        </p:nvSpPr>
        <p:spPr>
          <a:xfrm>
            <a:off x="548640" y="4901184"/>
            <a:ext cx="11091672" cy="1298448"/>
          </a:xfrm>
          <a:prstGeom prst="rect">
            <a:avLst/>
          </a:prstGeom>
          <a:solidFill>
            <a:srgbClr val="FDF3EE"/>
          </a:solidFill>
          <a:ln w="9525">
            <a:solidFill>
              <a:srgbClr val="E2E7EA"/>
            </a:solidFill>
            <a:prstDash val="solid"/>
          </a:ln>
        </p:spPr>
        <p:txBody>
          <a:bodyPr/>
          <a:lstStyle/>
          <a:p>
            <a:endParaRPr lang="en-GB"/>
          </a:p>
        </p:txBody>
      </p:sp>
      <p:sp>
        <p:nvSpPr>
          <p:cNvPr id="15" name="Text 13"/>
          <p:cNvSpPr txBox="1"/>
          <p:nvPr/>
        </p:nvSpPr>
        <p:spPr>
          <a:xfrm>
            <a:off x="841248" y="5065776"/>
            <a:ext cx="548640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NOT PROMISED</a:t>
            </a:r>
            <a:endParaRPr lang="en-US" sz="900" dirty="0"/>
          </a:p>
        </p:txBody>
      </p:sp>
      <p:sp>
        <p:nvSpPr>
          <p:cNvPr id="16" name="Text 14"/>
          <p:cNvSpPr txBox="1"/>
          <p:nvPr/>
        </p:nvSpPr>
        <p:spPr>
          <a:xfrm>
            <a:off x="841248" y="5303520"/>
            <a:ext cx="2834640" cy="274320"/>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Today, and probably not next week either.</a:t>
            </a:r>
            <a:endParaRPr lang="en-US" sz="1200" dirty="0"/>
          </a:p>
        </p:txBody>
      </p:sp>
      <p:sp>
        <p:nvSpPr>
          <p:cNvPr id="17" name="Text 15"/>
          <p:cNvSpPr txBox="1"/>
          <p:nvPr/>
        </p:nvSpPr>
        <p:spPr>
          <a:xfrm>
            <a:off x="3794760" y="5285232"/>
            <a:ext cx="7525512" cy="82296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Level 4. Nineteen of the 21 Level 4 problems are being reported right now and no Level 4 artefact was found complete. That is a second programme, and the first honest conversation about it is a year out.</a:t>
            </a:r>
            <a:endParaRPr lang="en-US" sz="1150" dirty="0"/>
          </a:p>
        </p:txBody>
      </p:sp>
      <p:sp>
        <p:nvSpPr>
          <p:cNvPr id="18" name="Text 16"/>
          <p:cNvSpPr txBox="1"/>
          <p:nvPr/>
        </p:nvSpPr>
        <p:spPr>
          <a:xfrm>
            <a:off x="548640" y="6236208"/>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A commitment made against an unchecked reading is not a commitment. It is a guess with a signature on it.</a:t>
            </a:r>
            <a:endParaRPr lang="en-US" sz="1250" dirty="0"/>
          </a:p>
        </p:txBody>
      </p:sp>
      <p:sp>
        <p:nvSpPr>
          <p:cNvPr id="19" name="Text 17"/>
          <p:cNvSpPr txBox="1"/>
          <p:nvPr/>
        </p:nvSpPr>
        <p:spPr>
          <a:xfrm>
            <a:off x="548640" y="6492240"/>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One week from now we will give you one worth holding us to.</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19 · </a:t>
            </a:r>
            <a:r>
              <a:rPr lang="en-US" sz="1050" b="1" kern="0" spc="140" dirty="0">
                <a:solidFill>
                  <a:srgbClr val="0E2230"/>
                </a:solidFill>
                <a:latin typeface="Arial" pitchFamily="34" charset="0"/>
                <a:ea typeface="Arial" pitchFamily="34" charset="-122"/>
                <a:cs typeface="Arial" pitchFamily="34" charset="-120"/>
              </a:rPr>
              <a:t>RECOMMENDATIONS — SORTED BY WHAT YOU BUY</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Twelve build the observation layer.</a:t>
            </a:r>
            <a:r>
              <a:rPr lang="en-US" sz="2700" b="1" dirty="0">
                <a:solidFill>
                  <a:srgbClr val="F05A22"/>
                </a:solidFill>
                <a:latin typeface="Arial" pitchFamily="34" charset="0"/>
                <a:ea typeface="Arial" pitchFamily="34" charset="-122"/>
                <a:cs typeface="Arial" pitchFamily="34" charset="-120"/>
              </a:rPr>
              <a:t> Eight finish the artefacts.</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The same twenty recommendations, grouped by the work rather than by the capability. Nine are confirmed findings; eleven rest on an open question and would not be spent against until it is closed.</a:t>
            </a:r>
            <a:endParaRPr lang="en-US" sz="1200" dirty="0"/>
          </a:p>
        </p:txBody>
      </p:sp>
      <p:sp>
        <p:nvSpPr>
          <p:cNvPr id="6" name="Shape 4"/>
          <p:cNvSpPr/>
          <p:nvPr/>
        </p:nvSpPr>
        <p:spPr>
          <a:xfrm>
            <a:off x="548640" y="1920240"/>
            <a:ext cx="6720840" cy="1133856"/>
          </a:xfrm>
          <a:prstGeom prst="rect">
            <a:avLst/>
          </a:prstGeom>
          <a:solidFill>
            <a:srgbClr val="FFFFFF"/>
          </a:solidFill>
          <a:ln w="9525">
            <a:solidFill>
              <a:srgbClr val="E2E7EA"/>
            </a:solidFill>
            <a:prstDash val="solid"/>
          </a:ln>
        </p:spPr>
        <p:txBody>
          <a:bodyPr/>
          <a:lstStyle/>
          <a:p>
            <a:endParaRPr lang="en-GB"/>
          </a:p>
        </p:txBody>
      </p:sp>
      <p:sp>
        <p:nvSpPr>
          <p:cNvPr id="7" name="Text 5"/>
          <p:cNvSpPr txBox="1"/>
          <p:nvPr/>
        </p:nvSpPr>
        <p:spPr>
          <a:xfrm>
            <a:off x="786384" y="1984248"/>
            <a:ext cx="420624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SEE BETWEEN THE CHECKPOINTS</a:t>
            </a:r>
            <a:endParaRPr lang="en-US" sz="900" dirty="0"/>
          </a:p>
        </p:txBody>
      </p:sp>
      <p:sp>
        <p:nvSpPr>
          <p:cNvPr id="8" name="Text 6"/>
          <p:cNvSpPr txBox="1"/>
          <p:nvPr/>
        </p:nvSpPr>
        <p:spPr>
          <a:xfrm>
            <a:off x="6537960" y="1965960"/>
            <a:ext cx="502920" cy="219456"/>
          </a:xfrm>
          <a:prstGeom prst="rect">
            <a:avLst/>
          </a:prstGeom>
          <a:noFill/>
          <a:ln/>
        </p:spPr>
        <p:txBody>
          <a:bodyPr wrap="square" lIns="0" tIns="0" rIns="0" bIns="0" rtlCol="0" anchor="ctr"/>
          <a:lstStyle/>
          <a:p>
            <a:pPr marL="0" indent="0" algn="r">
              <a:buNone/>
            </a:pPr>
            <a:r>
              <a:rPr lang="en-US" sz="1200" b="1" dirty="0">
                <a:solidFill>
                  <a:srgbClr val="F05A22"/>
                </a:solidFill>
                <a:latin typeface="Arial" pitchFamily="34" charset="0"/>
                <a:ea typeface="Arial" pitchFamily="34" charset="-122"/>
                <a:cs typeface="Arial" pitchFamily="34" charset="-120"/>
              </a:rPr>
              <a:t>4</a:t>
            </a:r>
            <a:endParaRPr lang="en-US" sz="1200" dirty="0"/>
          </a:p>
        </p:txBody>
      </p:sp>
      <p:sp>
        <p:nvSpPr>
          <p:cNvPr id="9" name="Text 7"/>
          <p:cNvSpPr txBox="1"/>
          <p:nvPr/>
        </p:nvSpPr>
        <p:spPr>
          <a:xfrm>
            <a:off x="786384" y="2185416"/>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Pipeline Foundations</a:t>
            </a:r>
            <a:endParaRPr lang="en-US" sz="900" dirty="0"/>
          </a:p>
        </p:txBody>
      </p:sp>
      <p:sp>
        <p:nvSpPr>
          <p:cNvPr id="10" name="Text 8"/>
          <p:cNvSpPr txBox="1"/>
          <p:nvPr/>
        </p:nvSpPr>
        <p:spPr>
          <a:xfrm>
            <a:off x="2816352" y="2185416"/>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Sample practice between the gates, not only at them.</a:t>
            </a:r>
            <a:endParaRPr lang="en-US" sz="1000" dirty="0"/>
          </a:p>
        </p:txBody>
      </p:sp>
      <p:sp>
        <p:nvSpPr>
          <p:cNvPr id="11" name="Text 9"/>
          <p:cNvSpPr txBox="1"/>
          <p:nvPr/>
        </p:nvSpPr>
        <p:spPr>
          <a:xfrm>
            <a:off x="6355080" y="2185416"/>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12" name="Text 10"/>
          <p:cNvSpPr txBox="1"/>
          <p:nvPr/>
        </p:nvSpPr>
        <p:spPr>
          <a:xfrm>
            <a:off x="786384" y="2414016"/>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Pipeline Foundations</a:t>
            </a:r>
            <a:endParaRPr lang="en-US" sz="900" dirty="0"/>
          </a:p>
        </p:txBody>
      </p:sp>
      <p:sp>
        <p:nvSpPr>
          <p:cNvPr id="13" name="Text 11"/>
          <p:cNvSpPr txBox="1"/>
          <p:nvPr/>
        </p:nvSpPr>
        <p:spPr>
          <a:xfrm>
            <a:off x="2816352" y="2414016"/>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Sample records between transitions, not only at them.</a:t>
            </a:r>
            <a:endParaRPr lang="en-US" sz="1000" dirty="0"/>
          </a:p>
        </p:txBody>
      </p:sp>
      <p:sp>
        <p:nvSpPr>
          <p:cNvPr id="14" name="Text 12"/>
          <p:cNvSpPr txBox="1"/>
          <p:nvPr/>
        </p:nvSpPr>
        <p:spPr>
          <a:xfrm>
            <a:off x="6355080" y="2414016"/>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15" name="Text 13"/>
          <p:cNvSpPr txBox="1"/>
          <p:nvPr/>
        </p:nvSpPr>
        <p:spPr>
          <a:xfrm>
            <a:off x="786384" y="2642616"/>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Opportunity Qualification</a:t>
            </a:r>
            <a:endParaRPr lang="en-US" sz="900" dirty="0"/>
          </a:p>
        </p:txBody>
      </p:sp>
      <p:sp>
        <p:nvSpPr>
          <p:cNvPr id="16" name="Text 14"/>
          <p:cNvSpPr txBox="1"/>
          <p:nvPr/>
        </p:nvSpPr>
        <p:spPr>
          <a:xfrm>
            <a:off x="2816352" y="2642616"/>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Score three live deals as a group and reconcile.</a:t>
            </a:r>
            <a:endParaRPr lang="en-US" sz="1000" dirty="0"/>
          </a:p>
        </p:txBody>
      </p:sp>
      <p:sp>
        <p:nvSpPr>
          <p:cNvPr id="17" name="Text 15"/>
          <p:cNvSpPr txBox="1"/>
          <p:nvPr/>
        </p:nvSpPr>
        <p:spPr>
          <a:xfrm>
            <a:off x="6355080" y="2642616"/>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18" name="Text 16"/>
          <p:cNvSpPr txBox="1"/>
          <p:nvPr/>
        </p:nvSpPr>
        <p:spPr>
          <a:xfrm>
            <a:off x="786384" y="2871216"/>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People and Skills</a:t>
            </a:r>
            <a:endParaRPr lang="en-US" sz="900" dirty="0"/>
          </a:p>
        </p:txBody>
      </p:sp>
      <p:sp>
        <p:nvSpPr>
          <p:cNvPr id="19" name="Text 17"/>
          <p:cNvSpPr txBox="1"/>
          <p:nvPr/>
        </p:nvSpPr>
        <p:spPr>
          <a:xfrm>
            <a:off x="2816352" y="2871216"/>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Compare two starters’ first months and fix the gap.</a:t>
            </a:r>
            <a:endParaRPr lang="en-US" sz="1000" dirty="0"/>
          </a:p>
        </p:txBody>
      </p:sp>
      <p:sp>
        <p:nvSpPr>
          <p:cNvPr id="20" name="Text 18"/>
          <p:cNvSpPr txBox="1"/>
          <p:nvPr/>
        </p:nvSpPr>
        <p:spPr>
          <a:xfrm>
            <a:off x="6355080" y="2871216"/>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21" name="Shape 19"/>
          <p:cNvSpPr/>
          <p:nvPr/>
        </p:nvSpPr>
        <p:spPr>
          <a:xfrm>
            <a:off x="548640" y="3136392"/>
            <a:ext cx="6720840" cy="905256"/>
          </a:xfrm>
          <a:prstGeom prst="rect">
            <a:avLst/>
          </a:prstGeom>
          <a:solidFill>
            <a:srgbClr val="FFFFFF"/>
          </a:solidFill>
          <a:ln w="9525">
            <a:solidFill>
              <a:srgbClr val="E2E7EA"/>
            </a:solidFill>
            <a:prstDash val="solid"/>
          </a:ln>
        </p:spPr>
        <p:txBody>
          <a:bodyPr/>
          <a:lstStyle/>
          <a:p>
            <a:endParaRPr lang="en-GB"/>
          </a:p>
        </p:txBody>
      </p:sp>
      <p:sp>
        <p:nvSpPr>
          <p:cNvPr id="22" name="Text 20"/>
          <p:cNvSpPr txBox="1"/>
          <p:nvPr/>
        </p:nvSpPr>
        <p:spPr>
          <a:xfrm>
            <a:off x="786384" y="3200400"/>
            <a:ext cx="420624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CLOSE THE LOOP</a:t>
            </a:r>
            <a:endParaRPr lang="en-US" sz="900" dirty="0"/>
          </a:p>
        </p:txBody>
      </p:sp>
      <p:sp>
        <p:nvSpPr>
          <p:cNvPr id="23" name="Text 21"/>
          <p:cNvSpPr txBox="1"/>
          <p:nvPr/>
        </p:nvSpPr>
        <p:spPr>
          <a:xfrm>
            <a:off x="6537960" y="3182112"/>
            <a:ext cx="502920" cy="219456"/>
          </a:xfrm>
          <a:prstGeom prst="rect">
            <a:avLst/>
          </a:prstGeom>
          <a:noFill/>
          <a:ln/>
        </p:spPr>
        <p:txBody>
          <a:bodyPr wrap="square" lIns="0" tIns="0" rIns="0" bIns="0" rtlCol="0" anchor="ctr"/>
          <a:lstStyle/>
          <a:p>
            <a:pPr marL="0" indent="0" algn="r">
              <a:buNone/>
            </a:pPr>
            <a:r>
              <a:rPr lang="en-US" sz="1200" b="1" dirty="0">
                <a:solidFill>
                  <a:srgbClr val="F05A22"/>
                </a:solidFill>
                <a:latin typeface="Arial" pitchFamily="34" charset="0"/>
                <a:ea typeface="Arial" pitchFamily="34" charset="-122"/>
                <a:cs typeface="Arial" pitchFamily="34" charset="-120"/>
              </a:rPr>
              <a:t>3</a:t>
            </a:r>
            <a:endParaRPr lang="en-US" sz="1200" dirty="0"/>
          </a:p>
        </p:txBody>
      </p:sp>
      <p:sp>
        <p:nvSpPr>
          <p:cNvPr id="24" name="Text 22"/>
          <p:cNvSpPr txBox="1"/>
          <p:nvPr/>
        </p:nvSpPr>
        <p:spPr>
          <a:xfrm>
            <a:off x="786384" y="3401568"/>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Governance and Improvement</a:t>
            </a:r>
            <a:endParaRPr lang="en-US" sz="900" dirty="0"/>
          </a:p>
        </p:txBody>
      </p:sp>
      <p:sp>
        <p:nvSpPr>
          <p:cNvPr id="25" name="Text 23"/>
          <p:cNvSpPr txBox="1"/>
          <p:nvPr/>
        </p:nvSpPr>
        <p:spPr>
          <a:xfrm>
            <a:off x="2816352" y="3401568"/>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Track each improvement to done and close it publicly.</a:t>
            </a:r>
            <a:endParaRPr lang="en-US" sz="1000" dirty="0"/>
          </a:p>
        </p:txBody>
      </p:sp>
      <p:sp>
        <p:nvSpPr>
          <p:cNvPr id="26" name="Text 24"/>
          <p:cNvSpPr txBox="1"/>
          <p:nvPr/>
        </p:nvSpPr>
        <p:spPr>
          <a:xfrm>
            <a:off x="6355080" y="3401568"/>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27" name="Text 25"/>
          <p:cNvSpPr txBox="1"/>
          <p:nvPr/>
        </p:nvSpPr>
        <p:spPr>
          <a:xfrm>
            <a:off x="786384" y="3630168"/>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Governance and Improvement</a:t>
            </a:r>
            <a:endParaRPr lang="en-US" sz="900" dirty="0"/>
          </a:p>
        </p:txBody>
      </p:sp>
      <p:sp>
        <p:nvSpPr>
          <p:cNvPr id="28" name="Text 26"/>
          <p:cNvSpPr txBox="1"/>
          <p:nvPr/>
        </p:nvSpPr>
        <p:spPr>
          <a:xfrm>
            <a:off x="2816352" y="3630168"/>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Record an action per review finding, check it next time.</a:t>
            </a:r>
            <a:endParaRPr lang="en-US" sz="1000" dirty="0"/>
          </a:p>
        </p:txBody>
      </p:sp>
      <p:sp>
        <p:nvSpPr>
          <p:cNvPr id="29" name="Text 27"/>
          <p:cNvSpPr txBox="1"/>
          <p:nvPr/>
        </p:nvSpPr>
        <p:spPr>
          <a:xfrm>
            <a:off x="6355080" y="3630168"/>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30" name="Text 28"/>
          <p:cNvSpPr txBox="1"/>
          <p:nvPr/>
        </p:nvSpPr>
        <p:spPr>
          <a:xfrm>
            <a:off x="786384" y="3858768"/>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Technology and Data</a:t>
            </a:r>
            <a:endParaRPr lang="en-US" sz="900" dirty="0"/>
          </a:p>
        </p:txBody>
      </p:sp>
      <p:sp>
        <p:nvSpPr>
          <p:cNvPr id="31" name="Text 29"/>
          <p:cNvSpPr txBox="1"/>
          <p:nvPr/>
        </p:nvSpPr>
        <p:spPr>
          <a:xfrm>
            <a:off x="2816352" y="3858768"/>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Track forecast accuracy for three periods.</a:t>
            </a:r>
            <a:endParaRPr lang="en-US" sz="1000" dirty="0"/>
          </a:p>
        </p:txBody>
      </p:sp>
      <p:sp>
        <p:nvSpPr>
          <p:cNvPr id="32" name="Text 30"/>
          <p:cNvSpPr txBox="1"/>
          <p:nvPr/>
        </p:nvSpPr>
        <p:spPr>
          <a:xfrm>
            <a:off x="6355080" y="3858768"/>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33" name="Shape 31"/>
          <p:cNvSpPr/>
          <p:nvPr/>
        </p:nvSpPr>
        <p:spPr>
          <a:xfrm>
            <a:off x="548640" y="4123944"/>
            <a:ext cx="6720840" cy="676656"/>
          </a:xfrm>
          <a:prstGeom prst="rect">
            <a:avLst/>
          </a:prstGeom>
          <a:solidFill>
            <a:srgbClr val="FFFFFF"/>
          </a:solidFill>
          <a:ln w="9525">
            <a:solidFill>
              <a:srgbClr val="E2E7EA"/>
            </a:solidFill>
            <a:prstDash val="solid"/>
          </a:ln>
        </p:spPr>
        <p:txBody>
          <a:bodyPr/>
          <a:lstStyle/>
          <a:p>
            <a:endParaRPr lang="en-GB"/>
          </a:p>
        </p:txBody>
      </p:sp>
      <p:sp>
        <p:nvSpPr>
          <p:cNvPr id="34" name="Text 32"/>
          <p:cNvSpPr txBox="1"/>
          <p:nvPr/>
        </p:nvSpPr>
        <p:spPr>
          <a:xfrm>
            <a:off x="786384" y="4187952"/>
            <a:ext cx="420624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HOLD THE RHYTHM</a:t>
            </a:r>
            <a:endParaRPr lang="en-US" sz="900" dirty="0"/>
          </a:p>
        </p:txBody>
      </p:sp>
      <p:sp>
        <p:nvSpPr>
          <p:cNvPr id="35" name="Text 33"/>
          <p:cNvSpPr txBox="1"/>
          <p:nvPr/>
        </p:nvSpPr>
        <p:spPr>
          <a:xfrm>
            <a:off x="6537960" y="4169664"/>
            <a:ext cx="502920" cy="219456"/>
          </a:xfrm>
          <a:prstGeom prst="rect">
            <a:avLst/>
          </a:prstGeom>
          <a:noFill/>
          <a:ln/>
        </p:spPr>
        <p:txBody>
          <a:bodyPr wrap="square" lIns="0" tIns="0" rIns="0" bIns="0" rtlCol="0" anchor="ctr"/>
          <a:lstStyle/>
          <a:p>
            <a:pPr marL="0" indent="0" algn="r">
              <a:buNone/>
            </a:pPr>
            <a:r>
              <a:rPr lang="en-US" sz="1200" b="1" dirty="0">
                <a:solidFill>
                  <a:srgbClr val="F05A22"/>
                </a:solidFill>
                <a:latin typeface="Arial" pitchFamily="34" charset="0"/>
                <a:ea typeface="Arial" pitchFamily="34" charset="-122"/>
                <a:cs typeface="Arial" pitchFamily="34" charset="-120"/>
              </a:rPr>
              <a:t>2</a:t>
            </a:r>
            <a:endParaRPr lang="en-US" sz="1200" dirty="0"/>
          </a:p>
        </p:txBody>
      </p:sp>
      <p:sp>
        <p:nvSpPr>
          <p:cNvPr id="36" name="Text 34"/>
          <p:cNvSpPr txBox="1"/>
          <p:nvPr/>
        </p:nvSpPr>
        <p:spPr>
          <a:xfrm>
            <a:off x="786384" y="4389120"/>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Sales Execution</a:t>
            </a:r>
            <a:endParaRPr lang="en-US" sz="900" dirty="0"/>
          </a:p>
        </p:txBody>
      </p:sp>
      <p:sp>
        <p:nvSpPr>
          <p:cNvPr id="37" name="Text 35"/>
          <p:cNvSpPr txBox="1"/>
          <p:nvPr/>
        </p:nvSpPr>
        <p:spPr>
          <a:xfrm>
            <a:off x="2816352" y="4389120"/>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Hold deal review on cadence, even when nothing is wrong.</a:t>
            </a:r>
            <a:endParaRPr lang="en-US" sz="1000" dirty="0"/>
          </a:p>
        </p:txBody>
      </p:sp>
      <p:sp>
        <p:nvSpPr>
          <p:cNvPr id="38" name="Text 36"/>
          <p:cNvSpPr txBox="1"/>
          <p:nvPr/>
        </p:nvSpPr>
        <p:spPr>
          <a:xfrm>
            <a:off x="6355080" y="4389120"/>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39" name="Text 37"/>
          <p:cNvSpPr txBox="1"/>
          <p:nvPr/>
        </p:nvSpPr>
        <p:spPr>
          <a:xfrm>
            <a:off x="786384" y="4617720"/>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Sales Execution</a:t>
            </a:r>
            <a:endParaRPr lang="en-US" sz="900" dirty="0"/>
          </a:p>
        </p:txBody>
      </p:sp>
      <p:sp>
        <p:nvSpPr>
          <p:cNvPr id="40" name="Text 38"/>
          <p:cNvSpPr txBox="1"/>
          <p:nvPr/>
        </p:nvSpPr>
        <p:spPr>
          <a:xfrm>
            <a:off x="2816352" y="4617720"/>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Apply the close checklist at stage exit.</a:t>
            </a:r>
            <a:endParaRPr lang="en-US" sz="1000" dirty="0"/>
          </a:p>
        </p:txBody>
      </p:sp>
      <p:sp>
        <p:nvSpPr>
          <p:cNvPr id="41" name="Text 39"/>
          <p:cNvSpPr txBox="1"/>
          <p:nvPr/>
        </p:nvSpPr>
        <p:spPr>
          <a:xfrm>
            <a:off x="6355080" y="4617720"/>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42" name="Shape 40"/>
          <p:cNvSpPr/>
          <p:nvPr/>
        </p:nvSpPr>
        <p:spPr>
          <a:xfrm>
            <a:off x="548640" y="4882896"/>
            <a:ext cx="6720840" cy="905256"/>
          </a:xfrm>
          <a:prstGeom prst="rect">
            <a:avLst/>
          </a:prstGeom>
          <a:solidFill>
            <a:srgbClr val="FFFFFF"/>
          </a:solidFill>
          <a:ln w="9525">
            <a:solidFill>
              <a:srgbClr val="E2E7EA"/>
            </a:solidFill>
            <a:prstDash val="solid"/>
          </a:ln>
        </p:spPr>
        <p:txBody>
          <a:bodyPr/>
          <a:lstStyle/>
          <a:p>
            <a:endParaRPr lang="en-GB"/>
          </a:p>
        </p:txBody>
      </p:sp>
      <p:sp>
        <p:nvSpPr>
          <p:cNvPr id="43" name="Text 41"/>
          <p:cNvSpPr txBox="1"/>
          <p:nvPr/>
        </p:nvSpPr>
        <p:spPr>
          <a:xfrm>
            <a:off x="786384" y="4946904"/>
            <a:ext cx="420624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NAME WHO IS ACCOUNTABLE</a:t>
            </a:r>
            <a:endParaRPr lang="en-US" sz="900" dirty="0"/>
          </a:p>
        </p:txBody>
      </p:sp>
      <p:sp>
        <p:nvSpPr>
          <p:cNvPr id="44" name="Text 42"/>
          <p:cNvSpPr txBox="1"/>
          <p:nvPr/>
        </p:nvSpPr>
        <p:spPr>
          <a:xfrm>
            <a:off x="6537960" y="4928616"/>
            <a:ext cx="502920" cy="219456"/>
          </a:xfrm>
          <a:prstGeom prst="rect">
            <a:avLst/>
          </a:prstGeom>
          <a:noFill/>
          <a:ln/>
        </p:spPr>
        <p:txBody>
          <a:bodyPr wrap="square" lIns="0" tIns="0" rIns="0" bIns="0" rtlCol="0" anchor="ctr"/>
          <a:lstStyle/>
          <a:p>
            <a:pPr marL="0" indent="0" algn="r">
              <a:buNone/>
            </a:pPr>
            <a:r>
              <a:rPr lang="en-US" sz="1200" b="1" dirty="0">
                <a:solidFill>
                  <a:srgbClr val="F05A22"/>
                </a:solidFill>
                <a:latin typeface="Arial" pitchFamily="34" charset="0"/>
                <a:ea typeface="Arial" pitchFamily="34" charset="-122"/>
                <a:cs typeface="Arial" pitchFamily="34" charset="-120"/>
              </a:rPr>
              <a:t>3</a:t>
            </a:r>
            <a:endParaRPr lang="en-US" sz="1200" dirty="0"/>
          </a:p>
        </p:txBody>
      </p:sp>
      <p:sp>
        <p:nvSpPr>
          <p:cNvPr id="45" name="Text 43"/>
          <p:cNvSpPr txBox="1"/>
          <p:nvPr/>
        </p:nvSpPr>
        <p:spPr>
          <a:xfrm>
            <a:off x="786384" y="5148072"/>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Technology and Data</a:t>
            </a:r>
            <a:endParaRPr lang="en-US" sz="900" dirty="0"/>
          </a:p>
        </p:txBody>
      </p:sp>
      <p:sp>
        <p:nvSpPr>
          <p:cNvPr id="46" name="Text 44"/>
          <p:cNvSpPr txBox="1"/>
          <p:nvPr/>
        </p:nvSpPr>
        <p:spPr>
          <a:xfrm>
            <a:off x="2816352" y="5148072"/>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Name a data quality owner with authority to change it.</a:t>
            </a:r>
            <a:endParaRPr lang="en-US" sz="1000" dirty="0"/>
          </a:p>
        </p:txBody>
      </p:sp>
      <p:sp>
        <p:nvSpPr>
          <p:cNvPr id="47" name="Text 45"/>
          <p:cNvSpPr txBox="1"/>
          <p:nvPr/>
        </p:nvSpPr>
        <p:spPr>
          <a:xfrm>
            <a:off x="6355080" y="5148072"/>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48" name="Text 46"/>
          <p:cNvSpPr txBox="1"/>
          <p:nvPr/>
        </p:nvSpPr>
        <p:spPr>
          <a:xfrm>
            <a:off x="786384" y="5376672"/>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Technology and Data</a:t>
            </a:r>
            <a:endParaRPr lang="en-US" sz="900" dirty="0"/>
          </a:p>
        </p:txBody>
      </p:sp>
      <p:sp>
        <p:nvSpPr>
          <p:cNvPr id="49" name="Text 47"/>
          <p:cNvSpPr txBox="1"/>
          <p:nvPr/>
        </p:nvSpPr>
        <p:spPr>
          <a:xfrm>
            <a:off x="2816352" y="5376672"/>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Add a business-triggered route alongside the release calendar.</a:t>
            </a:r>
            <a:endParaRPr lang="en-US" sz="1000" dirty="0"/>
          </a:p>
        </p:txBody>
      </p:sp>
      <p:sp>
        <p:nvSpPr>
          <p:cNvPr id="50" name="Text 48"/>
          <p:cNvSpPr txBox="1"/>
          <p:nvPr/>
        </p:nvSpPr>
        <p:spPr>
          <a:xfrm>
            <a:off x="6355080" y="5376672"/>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51" name="Text 49"/>
          <p:cNvSpPr txBox="1"/>
          <p:nvPr/>
        </p:nvSpPr>
        <p:spPr>
          <a:xfrm>
            <a:off x="786384" y="5605272"/>
            <a:ext cx="1965960" cy="237744"/>
          </a:xfrm>
          <a:prstGeom prst="rect">
            <a:avLst/>
          </a:prstGeom>
          <a:noFill/>
          <a:ln/>
        </p:spPr>
        <p:txBody>
          <a:bodyPr wrap="square" lIns="0" tIns="0" rIns="0" bIns="0" rtlCol="0" anchor="ctr"/>
          <a:lstStyle/>
          <a:p>
            <a:pPr marL="0" indent="0">
              <a:buNone/>
            </a:pPr>
            <a:r>
              <a:rPr lang="en-US" sz="900" dirty="0">
                <a:solidFill>
                  <a:srgbClr val="9AA5AC"/>
                </a:solidFill>
                <a:latin typeface="Arial" pitchFamily="34" charset="0"/>
                <a:ea typeface="Arial" pitchFamily="34" charset="-122"/>
                <a:cs typeface="Arial" pitchFamily="34" charset="-120"/>
              </a:rPr>
              <a:t>Governance and Improvement</a:t>
            </a:r>
            <a:endParaRPr lang="en-US" sz="900" dirty="0"/>
          </a:p>
        </p:txBody>
      </p:sp>
      <p:sp>
        <p:nvSpPr>
          <p:cNvPr id="52" name="Text 50"/>
          <p:cNvSpPr txBox="1"/>
          <p:nvPr/>
        </p:nvSpPr>
        <p:spPr>
          <a:xfrm>
            <a:off x="2816352" y="5605272"/>
            <a:ext cx="352044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Record decisions in the meeting, not afterwards.</a:t>
            </a:r>
            <a:endParaRPr lang="en-US" sz="1000" dirty="0"/>
          </a:p>
        </p:txBody>
      </p:sp>
      <p:sp>
        <p:nvSpPr>
          <p:cNvPr id="53" name="Text 51"/>
          <p:cNvSpPr txBox="1"/>
          <p:nvPr/>
        </p:nvSpPr>
        <p:spPr>
          <a:xfrm>
            <a:off x="6355080" y="5605272"/>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54" name="Shape 52"/>
          <p:cNvSpPr/>
          <p:nvPr/>
        </p:nvSpPr>
        <p:spPr>
          <a:xfrm>
            <a:off x="7662672" y="1920240"/>
            <a:ext cx="3977640" cy="3867912"/>
          </a:xfrm>
          <a:prstGeom prst="rect">
            <a:avLst/>
          </a:prstGeom>
          <a:solidFill>
            <a:srgbClr val="F2F8F8"/>
          </a:solidFill>
          <a:ln w="9525">
            <a:solidFill>
              <a:srgbClr val="E2E7EA"/>
            </a:solidFill>
            <a:prstDash val="solid"/>
          </a:ln>
        </p:spPr>
        <p:txBody>
          <a:bodyPr/>
          <a:lstStyle/>
          <a:p>
            <a:endParaRPr lang="en-GB"/>
          </a:p>
        </p:txBody>
      </p:sp>
      <p:sp>
        <p:nvSpPr>
          <p:cNvPr id="55" name="Text 53"/>
          <p:cNvSpPr txBox="1"/>
          <p:nvPr/>
        </p:nvSpPr>
        <p:spPr>
          <a:xfrm>
            <a:off x="7918704" y="2084832"/>
            <a:ext cx="356616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FINISH OR BUILD THE ARTEFACT</a:t>
            </a:r>
            <a:endParaRPr lang="en-US" sz="900" dirty="0"/>
          </a:p>
        </p:txBody>
      </p:sp>
      <p:sp>
        <p:nvSpPr>
          <p:cNvPr id="56" name="Text 54"/>
          <p:cNvSpPr txBox="1"/>
          <p:nvPr/>
        </p:nvSpPr>
        <p:spPr>
          <a:xfrm>
            <a:off x="10863072" y="2066544"/>
            <a:ext cx="502920" cy="219456"/>
          </a:xfrm>
          <a:prstGeom prst="rect">
            <a:avLst/>
          </a:prstGeom>
          <a:noFill/>
          <a:ln/>
        </p:spPr>
        <p:txBody>
          <a:bodyPr wrap="square" lIns="0" tIns="0" rIns="0" bIns="0" rtlCol="0" anchor="ctr"/>
          <a:lstStyle/>
          <a:p>
            <a:pPr marL="0" indent="0" algn="r">
              <a:buNone/>
            </a:pPr>
            <a:r>
              <a:rPr lang="en-US" sz="1200" b="1" dirty="0">
                <a:solidFill>
                  <a:srgbClr val="0E7C86"/>
                </a:solidFill>
                <a:latin typeface="Arial" pitchFamily="34" charset="0"/>
                <a:ea typeface="Arial" pitchFamily="34" charset="-122"/>
                <a:cs typeface="Arial" pitchFamily="34" charset="-120"/>
              </a:rPr>
              <a:t>8</a:t>
            </a:r>
            <a:endParaRPr lang="en-US" sz="1200" dirty="0"/>
          </a:p>
        </p:txBody>
      </p:sp>
      <p:sp>
        <p:nvSpPr>
          <p:cNvPr id="57" name="Text 55"/>
          <p:cNvSpPr txBox="1"/>
          <p:nvPr/>
        </p:nvSpPr>
        <p:spPr>
          <a:xfrm>
            <a:off x="7918704" y="2395728"/>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Demand and Pipeline Creation</a:t>
            </a:r>
            <a:endParaRPr lang="en-US" sz="850" dirty="0"/>
          </a:p>
        </p:txBody>
      </p:sp>
      <p:sp>
        <p:nvSpPr>
          <p:cNvPr id="58" name="Text 56"/>
          <p:cNvSpPr txBox="1"/>
          <p:nvPr/>
        </p:nvSpPr>
        <p:spPr>
          <a:xfrm>
            <a:off x="7918704" y="2560320"/>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Build the coverage plan from what closed.</a:t>
            </a:r>
            <a:endParaRPr lang="en-US" sz="950" dirty="0"/>
          </a:p>
        </p:txBody>
      </p:sp>
      <p:sp>
        <p:nvSpPr>
          <p:cNvPr id="59" name="Text 57"/>
          <p:cNvSpPr txBox="1"/>
          <p:nvPr/>
        </p:nvSpPr>
        <p:spPr>
          <a:xfrm>
            <a:off x="10680192" y="2450592"/>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60" name="Text 58"/>
          <p:cNvSpPr txBox="1"/>
          <p:nvPr/>
        </p:nvSpPr>
        <p:spPr>
          <a:xfrm>
            <a:off x="7918704" y="2798064"/>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Demand and Pipeline Creation</a:t>
            </a:r>
            <a:endParaRPr lang="en-US" sz="850" dirty="0"/>
          </a:p>
        </p:txBody>
      </p:sp>
      <p:sp>
        <p:nvSpPr>
          <p:cNvPr id="61" name="Text 59"/>
          <p:cNvSpPr txBox="1"/>
          <p:nvPr/>
        </p:nvSpPr>
        <p:spPr>
          <a:xfrm>
            <a:off x="7918704" y="2962656"/>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Make source a required field before analysing it.</a:t>
            </a:r>
            <a:endParaRPr lang="en-US" sz="950" dirty="0"/>
          </a:p>
        </p:txBody>
      </p:sp>
      <p:sp>
        <p:nvSpPr>
          <p:cNvPr id="62" name="Text 60"/>
          <p:cNvSpPr txBox="1"/>
          <p:nvPr/>
        </p:nvSpPr>
        <p:spPr>
          <a:xfrm>
            <a:off x="10680192" y="2852928"/>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63" name="Text 61"/>
          <p:cNvSpPr txBox="1"/>
          <p:nvPr/>
        </p:nvSpPr>
        <p:spPr>
          <a:xfrm>
            <a:off x="7918704" y="3200400"/>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Opportunity Qualification</a:t>
            </a:r>
            <a:endParaRPr lang="en-US" sz="850" dirty="0"/>
          </a:p>
        </p:txBody>
      </p:sp>
      <p:sp>
        <p:nvSpPr>
          <p:cNvPr id="64" name="Text 62"/>
          <p:cNvSpPr txBox="1"/>
          <p:nvPr/>
        </p:nvSpPr>
        <p:spPr>
          <a:xfrm>
            <a:off x="7918704" y="3364992"/>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Make the missing information visible, not guessed.</a:t>
            </a:r>
            <a:endParaRPr lang="en-US" sz="950" dirty="0"/>
          </a:p>
        </p:txBody>
      </p:sp>
      <p:sp>
        <p:nvSpPr>
          <p:cNvPr id="65" name="Text 63"/>
          <p:cNvSpPr txBox="1"/>
          <p:nvPr/>
        </p:nvSpPr>
        <p:spPr>
          <a:xfrm>
            <a:off x="10680192" y="3255264"/>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66" name="Text 64"/>
          <p:cNvSpPr txBox="1"/>
          <p:nvPr/>
        </p:nvSpPr>
        <p:spPr>
          <a:xfrm>
            <a:off x="7918704" y="3602736"/>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Opportunity Qualification</a:t>
            </a:r>
            <a:endParaRPr lang="en-US" sz="850" dirty="0"/>
          </a:p>
        </p:txBody>
      </p:sp>
      <p:sp>
        <p:nvSpPr>
          <p:cNvPr id="67" name="Text 65"/>
          <p:cNvSpPr txBox="1"/>
          <p:nvPr/>
        </p:nvSpPr>
        <p:spPr>
          <a:xfrm>
            <a:off x="7918704" y="3767328"/>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Require the re-check at each stage transition.</a:t>
            </a:r>
            <a:endParaRPr lang="en-US" sz="950" dirty="0"/>
          </a:p>
        </p:txBody>
      </p:sp>
      <p:sp>
        <p:nvSpPr>
          <p:cNvPr id="68" name="Text 66"/>
          <p:cNvSpPr txBox="1"/>
          <p:nvPr/>
        </p:nvSpPr>
        <p:spPr>
          <a:xfrm>
            <a:off x="10680192" y="3657600"/>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69" name="Text 67"/>
          <p:cNvSpPr txBox="1"/>
          <p:nvPr/>
        </p:nvSpPr>
        <p:spPr>
          <a:xfrm>
            <a:off x="7918704" y="4005072"/>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Pipeline Foundations</a:t>
            </a:r>
            <a:endParaRPr lang="en-US" sz="850" dirty="0"/>
          </a:p>
        </p:txBody>
      </p:sp>
      <p:sp>
        <p:nvSpPr>
          <p:cNvPr id="70" name="Text 68"/>
          <p:cNvSpPr txBox="1"/>
          <p:nvPr/>
        </p:nvSpPr>
        <p:spPr>
          <a:xfrm>
            <a:off x="7918704" y="4169664"/>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Write the tie-break rule before the next dispute.</a:t>
            </a:r>
            <a:endParaRPr lang="en-US" sz="950" dirty="0"/>
          </a:p>
        </p:txBody>
      </p:sp>
      <p:sp>
        <p:nvSpPr>
          <p:cNvPr id="71" name="Text 69"/>
          <p:cNvSpPr txBox="1"/>
          <p:nvPr/>
        </p:nvSpPr>
        <p:spPr>
          <a:xfrm>
            <a:off x="10680192" y="4059936"/>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72" name="Text 70"/>
          <p:cNvSpPr txBox="1"/>
          <p:nvPr/>
        </p:nvSpPr>
        <p:spPr>
          <a:xfrm>
            <a:off x="7918704" y="4407408"/>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Sales Execution</a:t>
            </a:r>
            <a:endParaRPr lang="en-US" sz="850" dirty="0"/>
          </a:p>
        </p:txBody>
      </p:sp>
      <p:sp>
        <p:nvSpPr>
          <p:cNvPr id="73" name="Text 71"/>
          <p:cNvSpPr txBox="1"/>
          <p:nvPr/>
        </p:nvSpPr>
        <p:spPr>
          <a:xfrm>
            <a:off x="7918704" y="4572000"/>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Define entry and exit criteria in the system.</a:t>
            </a:r>
            <a:endParaRPr lang="en-US" sz="950" dirty="0"/>
          </a:p>
        </p:txBody>
      </p:sp>
      <p:sp>
        <p:nvSpPr>
          <p:cNvPr id="74" name="Text 72"/>
          <p:cNvSpPr txBox="1"/>
          <p:nvPr/>
        </p:nvSpPr>
        <p:spPr>
          <a:xfrm>
            <a:off x="10680192" y="4462272"/>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75" name="Text 73"/>
          <p:cNvSpPr txBox="1"/>
          <p:nvPr/>
        </p:nvSpPr>
        <p:spPr>
          <a:xfrm>
            <a:off x="7918704" y="4809744"/>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People and Skills</a:t>
            </a:r>
            <a:endParaRPr lang="en-US" sz="850" dirty="0"/>
          </a:p>
        </p:txBody>
      </p:sp>
      <p:sp>
        <p:nvSpPr>
          <p:cNvPr id="76" name="Text 74"/>
          <p:cNvSpPr txBox="1"/>
          <p:nvPr/>
        </p:nvSpPr>
        <p:spPr>
          <a:xfrm>
            <a:off x="7918704" y="4974336"/>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Assess against the framework once, then plan.</a:t>
            </a:r>
            <a:endParaRPr lang="en-US" sz="950" dirty="0"/>
          </a:p>
        </p:txBody>
      </p:sp>
      <p:sp>
        <p:nvSpPr>
          <p:cNvPr id="77" name="Text 75"/>
          <p:cNvSpPr txBox="1"/>
          <p:nvPr/>
        </p:nvSpPr>
        <p:spPr>
          <a:xfrm>
            <a:off x="10680192" y="4864608"/>
            <a:ext cx="713232" cy="237744"/>
          </a:xfrm>
          <a:prstGeom prst="rect">
            <a:avLst/>
          </a:prstGeom>
          <a:noFill/>
          <a:ln/>
        </p:spPr>
        <p:txBody>
          <a:bodyPr wrap="square" lIns="0" tIns="0" rIns="0" bIns="0" rtlCol="0" anchor="ctr"/>
          <a:lstStyle/>
          <a:p>
            <a:pPr marL="0" indent="0" algn="r">
              <a:buNone/>
            </a:pPr>
            <a:r>
              <a:rPr lang="en-US" sz="750" b="1" kern="0" spc="60" dirty="0">
                <a:solidFill>
                  <a:srgbClr val="0E7C86"/>
                </a:solidFill>
                <a:latin typeface="Arial" pitchFamily="34" charset="0"/>
                <a:ea typeface="Arial" pitchFamily="34" charset="-122"/>
                <a:cs typeface="Arial" pitchFamily="34" charset="-120"/>
              </a:rPr>
              <a:t>CONFIRMED</a:t>
            </a:r>
            <a:endParaRPr lang="en-US" sz="750" dirty="0"/>
          </a:p>
        </p:txBody>
      </p:sp>
      <p:sp>
        <p:nvSpPr>
          <p:cNvPr id="78" name="Text 76"/>
          <p:cNvSpPr txBox="1"/>
          <p:nvPr/>
        </p:nvSpPr>
        <p:spPr>
          <a:xfrm>
            <a:off x="7918704" y="5212080"/>
            <a:ext cx="2743200" cy="201168"/>
          </a:xfrm>
          <a:prstGeom prst="rect">
            <a:avLst/>
          </a:prstGeom>
          <a:noFill/>
          <a:ln/>
        </p:spPr>
        <p:txBody>
          <a:bodyPr wrap="square" lIns="0" tIns="0" rIns="0" bIns="0" rtlCol="0" anchor="ctr"/>
          <a:lstStyle/>
          <a:p>
            <a:pPr marL="0" indent="0">
              <a:buNone/>
            </a:pPr>
            <a:r>
              <a:rPr lang="en-US" sz="850" dirty="0">
                <a:solidFill>
                  <a:srgbClr val="9AA5AC"/>
                </a:solidFill>
                <a:latin typeface="Arial" pitchFamily="34" charset="0"/>
                <a:ea typeface="Arial" pitchFamily="34" charset="-122"/>
                <a:cs typeface="Arial" pitchFamily="34" charset="-120"/>
              </a:rPr>
              <a:t>People and Skills</a:t>
            </a:r>
            <a:endParaRPr lang="en-US" sz="850" dirty="0"/>
          </a:p>
        </p:txBody>
      </p:sp>
      <p:sp>
        <p:nvSpPr>
          <p:cNvPr id="79" name="Text 77"/>
          <p:cNvSpPr txBox="1"/>
          <p:nvPr/>
        </p:nvSpPr>
        <p:spPr>
          <a:xfrm>
            <a:off x="7918704" y="5376672"/>
            <a:ext cx="2788920"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Publish where the capability gaps are.</a:t>
            </a:r>
            <a:endParaRPr lang="en-US" sz="950" dirty="0"/>
          </a:p>
        </p:txBody>
      </p:sp>
      <p:sp>
        <p:nvSpPr>
          <p:cNvPr id="80" name="Text 78"/>
          <p:cNvSpPr txBox="1"/>
          <p:nvPr/>
        </p:nvSpPr>
        <p:spPr>
          <a:xfrm>
            <a:off x="10680192" y="5266944"/>
            <a:ext cx="713232" cy="237744"/>
          </a:xfrm>
          <a:prstGeom prst="rect">
            <a:avLst/>
          </a:prstGeom>
          <a:noFill/>
          <a:ln/>
        </p:spPr>
        <p:txBody>
          <a:bodyPr wrap="square" lIns="0" tIns="0" rIns="0" bIns="0" rtlCol="0" anchor="ctr"/>
          <a:lstStyle/>
          <a:p>
            <a:pPr marL="0" indent="0" algn="r">
              <a:buNone/>
            </a:pPr>
            <a:r>
              <a:rPr lang="en-US" sz="750" b="1" kern="0" spc="60" dirty="0">
                <a:solidFill>
                  <a:srgbClr val="F05A22"/>
                </a:solidFill>
                <a:latin typeface="Arial" pitchFamily="34" charset="0"/>
                <a:ea typeface="Arial" pitchFamily="34" charset="-122"/>
                <a:cs typeface="Arial" pitchFamily="34" charset="-120"/>
              </a:rPr>
              <a:t>OPEN</a:t>
            </a:r>
            <a:endParaRPr lang="en-US" sz="750" dirty="0"/>
          </a:p>
        </p:txBody>
      </p:sp>
      <p:sp>
        <p:nvSpPr>
          <p:cNvPr id="81" name="Text 79"/>
          <p:cNvSpPr txBox="1"/>
          <p:nvPr/>
        </p:nvSpPr>
        <p:spPr>
          <a:xfrm>
            <a:off x="548640" y="5925312"/>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The eight are what the floor rests on. The twelve are what keeps them from going stale again.</a:t>
            </a:r>
            <a:endParaRPr lang="en-US" sz="1250" dirty="0"/>
          </a:p>
        </p:txBody>
      </p:sp>
      <p:sp>
        <p:nvSpPr>
          <p:cNvPr id="82" name="Text 80"/>
          <p:cNvSpPr txBox="1"/>
          <p:nvPr/>
        </p:nvSpPr>
        <p:spPr>
          <a:xfrm>
            <a:off x="548640" y="6181344"/>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Sequence the twelve first, or in twelve months you buy the eight a second time.</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20 · </a:t>
            </a:r>
            <a:r>
              <a:rPr lang="en-US" sz="1050" b="1" kern="0" spc="140" dirty="0">
                <a:solidFill>
                  <a:srgbClr val="0E2230"/>
                </a:solidFill>
                <a:latin typeface="Arial" pitchFamily="34" charset="0"/>
                <a:ea typeface="Arial" pitchFamily="34" charset="-122"/>
                <a:cs typeface="Arial" pitchFamily="34" charset="-120"/>
              </a:rPr>
              <a:t>TERMS OF SUCCESS</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What we need,</a:t>
            </a:r>
            <a:r>
              <a:rPr lang="en-US" sz="2700" b="1" dirty="0">
                <a:solidFill>
                  <a:srgbClr val="F05A22"/>
                </a:solidFill>
                <a:latin typeface="Arial" pitchFamily="34" charset="0"/>
                <a:ea typeface="Arial" pitchFamily="34" charset="-122"/>
                <a:cs typeface="Arial" pitchFamily="34" charset="-120"/>
              </a:rPr>
              <a:t> and what would put this at risk.</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Settling the reading is short and cheap, but it is not effortless on your side. Three days of our time needs a concentrated week of yours.</a:t>
            </a:r>
            <a:endParaRPr lang="en-US" sz="1200" dirty="0"/>
          </a:p>
        </p:txBody>
      </p:sp>
      <p:sp>
        <p:nvSpPr>
          <p:cNvPr id="6" name="Shape 4"/>
          <p:cNvSpPr/>
          <p:nvPr/>
        </p:nvSpPr>
        <p:spPr>
          <a:xfrm>
            <a:off x="548640" y="1965960"/>
            <a:ext cx="5349240" cy="1874520"/>
          </a:xfrm>
          <a:prstGeom prst="rect">
            <a:avLst/>
          </a:prstGeom>
          <a:solidFill>
            <a:srgbClr val="FDF3EE"/>
          </a:solidFill>
          <a:ln w="9525">
            <a:solidFill>
              <a:srgbClr val="E2E7EA"/>
            </a:solidFill>
            <a:prstDash val="solid"/>
          </a:ln>
        </p:spPr>
        <p:txBody>
          <a:bodyPr/>
          <a:lstStyle/>
          <a:p>
            <a:endParaRPr lang="en-GB"/>
          </a:p>
        </p:txBody>
      </p:sp>
      <p:sp>
        <p:nvSpPr>
          <p:cNvPr id="7" name="Text 5"/>
          <p:cNvSpPr txBox="1"/>
          <p:nvPr/>
        </p:nvSpPr>
        <p:spPr>
          <a:xfrm>
            <a:off x="822960" y="2157984"/>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A FIREWALL WE WILL NOT MOVE ON</a:t>
            </a:r>
            <a:endParaRPr lang="en-US" sz="900" dirty="0"/>
          </a:p>
        </p:txBody>
      </p:sp>
      <p:sp>
        <p:nvSpPr>
          <p:cNvPr id="8" name="Text 6"/>
          <p:cNvSpPr txBox="1"/>
          <p:nvPr/>
        </p:nvSpPr>
        <p:spPr>
          <a:xfrm>
            <a:off x="822960" y="2432304"/>
            <a:ext cx="4800600" cy="1298448"/>
          </a:xfrm>
          <a:prstGeom prst="rect">
            <a:avLst/>
          </a:prstGeom>
          <a:noFill/>
          <a:ln/>
        </p:spPr>
        <p:txBody>
          <a:bodyPr wrap="square" lIns="0" tIns="0" rIns="0" bIns="0" rtlCol="0" anchor="t"/>
          <a:lstStyle/>
          <a:p>
            <a:pPr marL="0" indent="0">
              <a:lnSpc>
                <a:spcPts val="1500"/>
              </a:lnSpc>
              <a:buNone/>
            </a:pPr>
            <a:r>
              <a:rPr lang="en-US" sz="1100" dirty="0">
                <a:solidFill>
                  <a:srgbClr val="0E2230"/>
                </a:solidFill>
                <a:latin typeface="Arial" pitchFamily="34" charset="0"/>
                <a:ea typeface="Arial" pitchFamily="34" charset="-122"/>
                <a:cs typeface="Arial" pitchFamily="34" charset="-120"/>
              </a:rPr>
              <a:t>Your baseline was attributed, not anonymous. Assessment responses are never an input to any decision about an individual. If they were, the remeasurement would be worthless — everyone would answer defensively — and you would have punished candour you asked for. Any judgement about people rests on observed practice against a written standard, and that standard does not exist yet.</a:t>
            </a:r>
            <a:endParaRPr lang="en-US" sz="1100" dirty="0"/>
          </a:p>
        </p:txBody>
      </p:sp>
      <p:sp>
        <p:nvSpPr>
          <p:cNvPr id="9" name="Shape 7"/>
          <p:cNvSpPr/>
          <p:nvPr/>
        </p:nvSpPr>
        <p:spPr>
          <a:xfrm>
            <a:off x="6291072" y="1965960"/>
            <a:ext cx="5349240" cy="1874520"/>
          </a:xfrm>
          <a:prstGeom prst="rect">
            <a:avLst/>
          </a:prstGeom>
          <a:solidFill>
            <a:srgbClr val="FFFFFF"/>
          </a:solidFill>
          <a:ln w="9525">
            <a:solidFill>
              <a:srgbClr val="E2E7EA"/>
            </a:solidFill>
            <a:prstDash val="solid"/>
          </a:ln>
        </p:spPr>
        <p:txBody>
          <a:bodyPr/>
          <a:lstStyle/>
          <a:p>
            <a:endParaRPr lang="en-GB"/>
          </a:p>
        </p:txBody>
      </p:sp>
      <p:sp>
        <p:nvSpPr>
          <p:cNvPr id="10" name="Text 8"/>
          <p:cNvSpPr txBox="1"/>
          <p:nvPr/>
        </p:nvSpPr>
        <p:spPr>
          <a:xfrm>
            <a:off x="6565392" y="2157984"/>
            <a:ext cx="475488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FOUR THINGS WE NEED, ALL IN ONE WEEK</a:t>
            </a:r>
            <a:endParaRPr lang="en-US" sz="900" dirty="0"/>
          </a:p>
        </p:txBody>
      </p:sp>
      <p:sp>
        <p:nvSpPr>
          <p:cNvPr id="11" name="Text 9"/>
          <p:cNvSpPr txBox="1"/>
          <p:nvPr/>
        </p:nvSpPr>
        <p:spPr>
          <a:xfrm>
            <a:off x="6565392" y="2450592"/>
            <a:ext cx="4800600" cy="292608"/>
          </a:xfrm>
          <a:prstGeom prst="rect">
            <a:avLst/>
          </a:prstGeom>
          <a:noFill/>
          <a:ln/>
        </p:spPr>
        <p:txBody>
          <a:bodyPr wrap="square" lIns="0" tIns="0" rIns="0" bIns="0" rtlCol="0" anchor="ctr"/>
          <a:lstStyle/>
          <a:p>
            <a:pPr marL="342900" indent="-342900">
              <a:buSzPct val="100000"/>
              <a:buChar char="•"/>
            </a:pPr>
            <a:r>
              <a:rPr lang="en-US" sz="1100" dirty="0">
                <a:solidFill>
                  <a:srgbClr val="0E2230"/>
                </a:solidFill>
                <a:latin typeface="Arial" pitchFamily="34" charset="0"/>
                <a:ea typeface="Arial" pitchFamily="34" charset="-122"/>
                <a:cs typeface="Arial" pitchFamily="34" charset="-120"/>
              </a:rPr>
              <a:t>The two stakeholders who did not respond</a:t>
            </a:r>
            <a:endParaRPr lang="en-US" sz="1100" dirty="0"/>
          </a:p>
        </p:txBody>
      </p:sp>
      <p:sp>
        <p:nvSpPr>
          <p:cNvPr id="12" name="Text 10"/>
          <p:cNvSpPr txBox="1"/>
          <p:nvPr/>
        </p:nvSpPr>
        <p:spPr>
          <a:xfrm>
            <a:off x="6565392" y="2770632"/>
            <a:ext cx="4800600" cy="292608"/>
          </a:xfrm>
          <a:prstGeom prst="rect">
            <a:avLst/>
          </a:prstGeom>
          <a:noFill/>
          <a:ln/>
        </p:spPr>
        <p:txBody>
          <a:bodyPr wrap="square" lIns="0" tIns="0" rIns="0" bIns="0" rtlCol="0" anchor="ctr"/>
          <a:lstStyle/>
          <a:p>
            <a:pPr marL="342900" indent="-342900">
              <a:buSzPct val="100000"/>
              <a:buChar char="•"/>
            </a:pPr>
            <a:r>
              <a:rPr lang="en-US" sz="1100" dirty="0">
                <a:solidFill>
                  <a:srgbClr val="0E2230"/>
                </a:solidFill>
                <a:latin typeface="Arial" pitchFamily="34" charset="0"/>
                <a:ea typeface="Arial" pitchFamily="34" charset="-122"/>
                <a:cs typeface="Arial" pitchFamily="34" charset="-120"/>
              </a:rPr>
              <a:t>Whoever can say what was actually built, and when</a:t>
            </a:r>
            <a:endParaRPr lang="en-US" sz="1100" dirty="0"/>
          </a:p>
        </p:txBody>
      </p:sp>
      <p:sp>
        <p:nvSpPr>
          <p:cNvPr id="13" name="Text 11"/>
          <p:cNvSpPr txBox="1"/>
          <p:nvPr/>
        </p:nvSpPr>
        <p:spPr>
          <a:xfrm>
            <a:off x="6565392" y="3090672"/>
            <a:ext cx="4800600" cy="292608"/>
          </a:xfrm>
          <a:prstGeom prst="rect">
            <a:avLst/>
          </a:prstGeom>
          <a:noFill/>
          <a:ln/>
        </p:spPr>
        <p:txBody>
          <a:bodyPr wrap="square" lIns="0" tIns="0" rIns="0" bIns="0" rtlCol="0" anchor="ctr"/>
          <a:lstStyle/>
          <a:p>
            <a:pPr marL="342900" indent="-342900">
              <a:buSzPct val="100000"/>
              <a:buChar char="•"/>
            </a:pPr>
            <a:r>
              <a:rPr lang="en-US" sz="1100" dirty="0">
                <a:solidFill>
                  <a:srgbClr val="0E2230"/>
                </a:solidFill>
                <a:latin typeface="Arial" pitchFamily="34" charset="0"/>
                <a:ea typeface="Arial" pitchFamily="34" charset="-122"/>
                <a:cs typeface="Arial" pitchFamily="34" charset="-120"/>
              </a:rPr>
              <a:t>A sales manager who can open the CRM and show us</a:t>
            </a:r>
            <a:endParaRPr lang="en-US" sz="1100" dirty="0"/>
          </a:p>
        </p:txBody>
      </p:sp>
      <p:sp>
        <p:nvSpPr>
          <p:cNvPr id="14" name="Text 12"/>
          <p:cNvSpPr txBox="1"/>
          <p:nvPr/>
        </p:nvSpPr>
        <p:spPr>
          <a:xfrm>
            <a:off x="6565392" y="3410712"/>
            <a:ext cx="4800600" cy="292608"/>
          </a:xfrm>
          <a:prstGeom prst="rect">
            <a:avLst/>
          </a:prstGeom>
          <a:noFill/>
          <a:ln/>
        </p:spPr>
        <p:txBody>
          <a:bodyPr wrap="square" lIns="0" tIns="0" rIns="0" bIns="0" rtlCol="0" anchor="ctr"/>
          <a:lstStyle/>
          <a:p>
            <a:pPr marL="342900" indent="-342900">
              <a:buSzPct val="100000"/>
              <a:buChar char="•"/>
            </a:pPr>
            <a:r>
              <a:rPr lang="en-US" sz="1100" dirty="0">
                <a:solidFill>
                  <a:srgbClr val="0E2230"/>
                </a:solidFill>
                <a:latin typeface="Arial" pitchFamily="34" charset="0"/>
                <a:ea typeface="Arial" pitchFamily="34" charset="-122"/>
                <a:cs typeface="Arial" pitchFamily="34" charset="-120"/>
              </a:rPr>
              <a:t>Diaries cleared enough to do it inside five working days</a:t>
            </a:r>
            <a:endParaRPr lang="en-US" sz="1100" dirty="0"/>
          </a:p>
        </p:txBody>
      </p:sp>
      <p:sp>
        <p:nvSpPr>
          <p:cNvPr id="15" name="Shape 13"/>
          <p:cNvSpPr/>
          <p:nvPr/>
        </p:nvSpPr>
        <p:spPr>
          <a:xfrm>
            <a:off x="548640" y="4041648"/>
            <a:ext cx="3538728" cy="1783080"/>
          </a:xfrm>
          <a:prstGeom prst="rect">
            <a:avLst/>
          </a:prstGeom>
          <a:solidFill>
            <a:srgbClr val="F7F9FA"/>
          </a:solidFill>
          <a:ln w="9525">
            <a:solidFill>
              <a:srgbClr val="E2E7EA"/>
            </a:solidFill>
            <a:prstDash val="solid"/>
          </a:ln>
        </p:spPr>
        <p:txBody>
          <a:bodyPr/>
          <a:lstStyle/>
          <a:p>
            <a:endParaRPr lang="en-GB"/>
          </a:p>
        </p:txBody>
      </p:sp>
      <p:sp>
        <p:nvSpPr>
          <p:cNvPr id="16" name="Shape 14"/>
          <p:cNvSpPr/>
          <p:nvPr/>
        </p:nvSpPr>
        <p:spPr>
          <a:xfrm>
            <a:off x="804672" y="4261104"/>
            <a:ext cx="274320" cy="274320"/>
          </a:xfrm>
          <a:prstGeom prst="ellipse">
            <a:avLst/>
          </a:prstGeom>
          <a:solidFill>
            <a:srgbClr val="F05A22"/>
          </a:solidFill>
          <a:ln w="6350">
            <a:solidFill>
              <a:srgbClr val="F05A22"/>
            </a:solidFill>
            <a:prstDash val="solid"/>
          </a:ln>
        </p:spPr>
        <p:txBody>
          <a:bodyPr/>
          <a:lstStyle/>
          <a:p>
            <a:endParaRPr lang="en-GB"/>
          </a:p>
        </p:txBody>
      </p:sp>
      <p:sp>
        <p:nvSpPr>
          <p:cNvPr id="17" name="Text 15"/>
          <p:cNvSpPr txBox="1"/>
          <p:nvPr/>
        </p:nvSpPr>
        <p:spPr>
          <a:xfrm>
            <a:off x="804672" y="426110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18" name="Text 16"/>
          <p:cNvSpPr txBox="1"/>
          <p:nvPr/>
        </p:nvSpPr>
        <p:spPr>
          <a:xfrm>
            <a:off x="1170432" y="4242816"/>
            <a:ext cx="2642616" cy="457200"/>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The positioning is wrong</a:t>
            </a:r>
            <a:endParaRPr lang="en-US" sz="1150" dirty="0"/>
          </a:p>
        </p:txBody>
      </p:sp>
      <p:sp>
        <p:nvSpPr>
          <p:cNvPr id="19" name="Text 17"/>
          <p:cNvSpPr txBox="1"/>
          <p:nvPr/>
        </p:nvSpPr>
        <p:spPr>
          <a:xfrm>
            <a:off x="804672" y="4809744"/>
            <a:ext cx="3026664" cy="9326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If stage one confirms Rob S and half the team really does run trackers outside the CRM, this is partly a tooling-fit and compliance problem, not purely an observation one. That is one of the 15 disagreements and it takes two days to settle. We named it so you can hold us to it.</a:t>
            </a:r>
            <a:endParaRPr lang="en-US" sz="1000" dirty="0"/>
          </a:p>
        </p:txBody>
      </p:sp>
      <p:sp>
        <p:nvSpPr>
          <p:cNvPr id="20" name="Shape 18"/>
          <p:cNvSpPr/>
          <p:nvPr/>
        </p:nvSpPr>
        <p:spPr>
          <a:xfrm>
            <a:off x="4325112" y="4041648"/>
            <a:ext cx="3538728" cy="1783080"/>
          </a:xfrm>
          <a:prstGeom prst="rect">
            <a:avLst/>
          </a:prstGeom>
          <a:solidFill>
            <a:srgbClr val="F7F9FA"/>
          </a:solidFill>
          <a:ln w="9525">
            <a:solidFill>
              <a:srgbClr val="E2E7EA"/>
            </a:solidFill>
            <a:prstDash val="solid"/>
          </a:ln>
        </p:spPr>
        <p:txBody>
          <a:bodyPr/>
          <a:lstStyle/>
          <a:p>
            <a:endParaRPr lang="en-GB"/>
          </a:p>
        </p:txBody>
      </p:sp>
      <p:sp>
        <p:nvSpPr>
          <p:cNvPr id="21" name="Shape 19"/>
          <p:cNvSpPr/>
          <p:nvPr/>
        </p:nvSpPr>
        <p:spPr>
          <a:xfrm>
            <a:off x="4581144" y="4261104"/>
            <a:ext cx="274320" cy="274320"/>
          </a:xfrm>
          <a:prstGeom prst="ellipse">
            <a:avLst/>
          </a:prstGeom>
          <a:solidFill>
            <a:srgbClr val="F05A22"/>
          </a:solidFill>
          <a:ln w="6350">
            <a:solidFill>
              <a:srgbClr val="F05A22"/>
            </a:solidFill>
            <a:prstDash val="solid"/>
          </a:ln>
        </p:spPr>
        <p:txBody>
          <a:bodyPr/>
          <a:lstStyle/>
          <a:p>
            <a:endParaRPr lang="en-GB"/>
          </a:p>
        </p:txBody>
      </p:sp>
      <p:sp>
        <p:nvSpPr>
          <p:cNvPr id="22" name="Text 20"/>
          <p:cNvSpPr txBox="1"/>
          <p:nvPr/>
        </p:nvSpPr>
        <p:spPr>
          <a:xfrm>
            <a:off x="4581144" y="426110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23" name="Text 21"/>
          <p:cNvSpPr txBox="1"/>
          <p:nvPr/>
        </p:nvSpPr>
        <p:spPr>
          <a:xfrm>
            <a:off x="4946904" y="4242816"/>
            <a:ext cx="2642616" cy="457200"/>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The reading gets worse, not better</a:t>
            </a:r>
            <a:endParaRPr lang="en-US" sz="1150" dirty="0"/>
          </a:p>
        </p:txBody>
      </p:sp>
      <p:sp>
        <p:nvSpPr>
          <p:cNvPr id="24" name="Text 22"/>
          <p:cNvSpPr txBox="1"/>
          <p:nvPr/>
        </p:nvSpPr>
        <p:spPr>
          <a:xfrm>
            <a:off x="4581144" y="4809744"/>
            <a:ext cx="3026664" cy="9326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Settling questions usually finds less than was reported. Three capabilities could drop, and Technology and Data at 3.3 is the most exposed. Better to learn that for £1,725 in week one than in month four of a fixed-price programme.</a:t>
            </a:r>
            <a:endParaRPr lang="en-US" sz="1000" dirty="0"/>
          </a:p>
        </p:txBody>
      </p:sp>
      <p:sp>
        <p:nvSpPr>
          <p:cNvPr id="25" name="Shape 23"/>
          <p:cNvSpPr/>
          <p:nvPr/>
        </p:nvSpPr>
        <p:spPr>
          <a:xfrm>
            <a:off x="8101584" y="4041648"/>
            <a:ext cx="3538728" cy="1783080"/>
          </a:xfrm>
          <a:prstGeom prst="rect">
            <a:avLst/>
          </a:prstGeom>
          <a:solidFill>
            <a:srgbClr val="F7F9FA"/>
          </a:solidFill>
          <a:ln w="9525">
            <a:solidFill>
              <a:srgbClr val="E2E7EA"/>
            </a:solidFill>
            <a:prstDash val="solid"/>
          </a:ln>
        </p:spPr>
        <p:txBody>
          <a:bodyPr/>
          <a:lstStyle/>
          <a:p>
            <a:endParaRPr lang="en-GB"/>
          </a:p>
        </p:txBody>
      </p:sp>
      <p:sp>
        <p:nvSpPr>
          <p:cNvPr id="26" name="Shape 24"/>
          <p:cNvSpPr/>
          <p:nvPr/>
        </p:nvSpPr>
        <p:spPr>
          <a:xfrm>
            <a:off x="8357616" y="4261104"/>
            <a:ext cx="274320" cy="274320"/>
          </a:xfrm>
          <a:prstGeom prst="ellipse">
            <a:avLst/>
          </a:prstGeom>
          <a:solidFill>
            <a:srgbClr val="F05A22"/>
          </a:solidFill>
          <a:ln w="6350">
            <a:solidFill>
              <a:srgbClr val="F05A22"/>
            </a:solidFill>
            <a:prstDash val="solid"/>
          </a:ln>
        </p:spPr>
        <p:txBody>
          <a:bodyPr/>
          <a:lstStyle/>
          <a:p>
            <a:endParaRPr lang="en-GB"/>
          </a:p>
        </p:txBody>
      </p:sp>
      <p:sp>
        <p:nvSpPr>
          <p:cNvPr id="27" name="Text 25"/>
          <p:cNvSpPr txBox="1"/>
          <p:nvPr/>
        </p:nvSpPr>
        <p:spPr>
          <a:xfrm>
            <a:off x="8357616" y="426110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28" name="Text 26"/>
          <p:cNvSpPr txBox="1"/>
          <p:nvPr/>
        </p:nvSpPr>
        <p:spPr>
          <a:xfrm>
            <a:off x="8723376" y="4242816"/>
            <a:ext cx="2642616" cy="457200"/>
          </a:xfrm>
          <a:prstGeom prst="rect">
            <a:avLst/>
          </a:prstGeom>
          <a:noFill/>
          <a:ln/>
        </p:spPr>
        <p:txBody>
          <a:bodyPr wrap="square" lIns="0" tIns="0" rIns="0" bIns="0" rtlCol="0" anchor="t"/>
          <a:lstStyle/>
          <a:p>
            <a:pPr marL="0" indent="0">
              <a:lnSpc>
                <a:spcPts val="1500"/>
              </a:lnSpc>
              <a:buNone/>
            </a:pPr>
            <a:r>
              <a:rPr lang="en-US" sz="1150" b="1" dirty="0">
                <a:solidFill>
                  <a:srgbClr val="0E2230"/>
                </a:solidFill>
                <a:latin typeface="Arial" pitchFamily="34" charset="0"/>
                <a:ea typeface="Arial" pitchFamily="34" charset="-122"/>
                <a:cs typeface="Arial" pitchFamily="34" charset="-120"/>
              </a:rPr>
              <a:t>A settled reading with nothing behind it</a:t>
            </a:r>
            <a:endParaRPr lang="en-US" sz="1150" dirty="0"/>
          </a:p>
        </p:txBody>
      </p:sp>
      <p:sp>
        <p:nvSpPr>
          <p:cNvPr id="29" name="Text 27"/>
          <p:cNvSpPr txBox="1"/>
          <p:nvPr/>
        </p:nvSpPr>
        <p:spPr>
          <a:xfrm>
            <a:off x="8357616" y="4809744"/>
            <a:ext cx="3026664" cy="9326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Sunshine Power already has plenty of things that were produced, filed and never acted on — twenty-nine of them are half-built right now. The roadmap is generated so it can be acted on, by us or by anyone else.</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1A34"/>
        </a:solidFill>
        <a:effectLst/>
      </p:bgPr>
    </p:bg>
    <p:spTree>
      <p:nvGrpSpPr>
        <p:cNvPr id="1" name=""/>
        <p:cNvGrpSpPr/>
        <p:nvPr/>
      </p:nvGrpSpPr>
      <p:grpSpPr>
        <a:xfrm>
          <a:off x="0" y="0"/>
          <a:ext cx="0" cy="0"/>
          <a:chOff x="0" y="0"/>
          <a:chExt cx="0" cy="0"/>
        </a:xfrm>
      </p:grpSpPr>
      <p:sp>
        <p:nvSpPr>
          <p:cNvPr id="2" name="Text 0"/>
          <p:cNvSpPr txBox="1"/>
          <p:nvPr/>
        </p:nvSpPr>
        <p:spPr>
          <a:xfrm>
            <a:off x="548640" y="1234440"/>
            <a:ext cx="7315200" cy="292608"/>
          </a:xfrm>
          <a:prstGeom prst="rect">
            <a:avLst/>
          </a:prstGeom>
          <a:noFill/>
          <a:ln/>
        </p:spPr>
        <p:txBody>
          <a:bodyPr wrap="square" lIns="0" tIns="0" rIns="0" bIns="0" rtlCol="0" anchor="ctr"/>
          <a:lstStyle/>
          <a:p>
            <a:pPr marL="0" indent="0">
              <a:buNone/>
            </a:pPr>
            <a:r>
              <a:rPr lang="en-US" sz="1100" b="1" kern="0" spc="200" dirty="0">
                <a:solidFill>
                  <a:srgbClr val="F05A22"/>
                </a:solidFill>
                <a:latin typeface="Arial" pitchFamily="34" charset="0"/>
                <a:ea typeface="Arial" pitchFamily="34" charset="-122"/>
                <a:cs typeface="Arial" pitchFamily="34" charset="-120"/>
              </a:rPr>
              <a:t>TO PROCEED</a:t>
            </a:r>
            <a:endParaRPr lang="en-US" sz="1100" dirty="0"/>
          </a:p>
        </p:txBody>
      </p:sp>
      <p:sp>
        <p:nvSpPr>
          <p:cNvPr id="3" name="Text 1"/>
          <p:cNvSpPr txBox="1"/>
          <p:nvPr/>
        </p:nvSpPr>
        <p:spPr>
          <a:xfrm>
            <a:off x="548640" y="1691640"/>
            <a:ext cx="10424160" cy="1554480"/>
          </a:xfrm>
          <a:prstGeom prst="rect">
            <a:avLst/>
          </a:prstGeom>
          <a:noFill/>
          <a:ln/>
        </p:spPr>
        <p:txBody>
          <a:bodyPr wrap="square" lIns="0" tIns="0" rIns="0" bIns="0" rtlCol="0" anchor="t"/>
          <a:lstStyle/>
          <a:p>
            <a:pPr marL="0" indent="0">
              <a:lnSpc>
                <a:spcPts val="4600"/>
              </a:lnSpc>
              <a:buNone/>
            </a:pPr>
            <a:r>
              <a:rPr lang="en-US" sz="3800" b="1" dirty="0">
                <a:solidFill>
                  <a:srgbClr val="FFFFFF"/>
                </a:solidFill>
                <a:latin typeface="Arial" pitchFamily="34" charset="0"/>
                <a:ea typeface="Arial" pitchFamily="34" charset="-122"/>
                <a:cs typeface="Arial" pitchFamily="34" charset="-120"/>
              </a:rPr>
              <a:t>One week to know.
</a:t>
            </a:r>
            <a:r>
              <a:rPr lang="en-US" sz="3800" b="1" dirty="0">
                <a:solidFill>
                  <a:srgbClr val="F05A22"/>
                </a:solidFill>
                <a:latin typeface="Arial" pitchFamily="34" charset="0"/>
                <a:ea typeface="Arial" pitchFamily="34" charset="-122"/>
                <a:cs typeface="Arial" pitchFamily="34" charset="-120"/>
              </a:rPr>
              <a:t>Then decide the rest.</a:t>
            </a:r>
            <a:endParaRPr lang="en-US" sz="3800" dirty="0"/>
          </a:p>
        </p:txBody>
      </p:sp>
      <p:sp>
        <p:nvSpPr>
          <p:cNvPr id="4" name="Text 2"/>
          <p:cNvSpPr txBox="1"/>
          <p:nvPr/>
        </p:nvSpPr>
        <p:spPr>
          <a:xfrm>
            <a:off x="548640" y="3310128"/>
            <a:ext cx="8046720" cy="822960"/>
          </a:xfrm>
          <a:prstGeom prst="rect">
            <a:avLst/>
          </a:prstGeom>
          <a:noFill/>
          <a:ln/>
        </p:spPr>
        <p:txBody>
          <a:bodyPr wrap="square" lIns="0" tIns="0" rIns="0" bIns="0" rtlCol="0" anchor="t"/>
          <a:lstStyle/>
          <a:p>
            <a:pPr marL="0" indent="0">
              <a:lnSpc>
                <a:spcPts val="2100"/>
              </a:lnSpc>
              <a:buNone/>
            </a:pPr>
            <a:r>
              <a:rPr lang="en-US" sz="1400" dirty="0">
                <a:solidFill>
                  <a:srgbClr val="A8B4BC"/>
                </a:solidFill>
                <a:latin typeface="Arial" pitchFamily="34" charset="0"/>
                <a:ea typeface="Arial" pitchFamily="34" charset="-122"/>
                <a:cs typeface="Arial" pitchFamily="34" charset="-120"/>
              </a:rPr>
              <a:t>This reading took half an hour to produce and it is already specific enough to argue with. A day and a half of settling turns it into something worth spending six figures against — or tells you the problem is smaller than it looks. Either way you find out next week, not next quarter.</a:t>
            </a:r>
            <a:endParaRPr lang="en-US" sz="1400" dirty="0"/>
          </a:p>
        </p:txBody>
      </p:sp>
      <p:sp>
        <p:nvSpPr>
          <p:cNvPr id="5" name="Shape 3"/>
          <p:cNvSpPr/>
          <p:nvPr/>
        </p:nvSpPr>
        <p:spPr>
          <a:xfrm>
            <a:off x="548640" y="4389120"/>
            <a:ext cx="3538728" cy="1417320"/>
          </a:xfrm>
          <a:prstGeom prst="rect">
            <a:avLst/>
          </a:prstGeom>
          <a:solidFill>
            <a:srgbClr val="0A2440"/>
          </a:solidFill>
          <a:ln w="9525">
            <a:solidFill>
              <a:srgbClr val="234156"/>
            </a:solidFill>
            <a:prstDash val="solid"/>
          </a:ln>
        </p:spPr>
        <p:txBody>
          <a:bodyPr/>
          <a:lstStyle/>
          <a:p>
            <a:endParaRPr lang="en-GB"/>
          </a:p>
        </p:txBody>
      </p:sp>
      <p:sp>
        <p:nvSpPr>
          <p:cNvPr id="6" name="Text 4"/>
          <p:cNvSpPr txBox="1"/>
          <p:nvPr/>
        </p:nvSpPr>
        <p:spPr>
          <a:xfrm>
            <a:off x="804672" y="4572000"/>
            <a:ext cx="914400" cy="256032"/>
          </a:xfrm>
          <a:prstGeom prst="rect">
            <a:avLst/>
          </a:prstGeom>
          <a:noFill/>
          <a:ln/>
        </p:spPr>
        <p:txBody>
          <a:bodyPr wrap="square" lIns="0" tIns="0" rIns="0" bIns="0" rtlCol="0" anchor="ctr"/>
          <a:lstStyle/>
          <a:p>
            <a:pPr marL="0" indent="0">
              <a:buNone/>
            </a:pPr>
            <a:r>
              <a:rPr lang="en-US" sz="1100" b="1" kern="0" spc="140" dirty="0">
                <a:solidFill>
                  <a:srgbClr val="F05A22"/>
                </a:solidFill>
                <a:latin typeface="Arial" pitchFamily="34" charset="0"/>
                <a:ea typeface="Arial" pitchFamily="34" charset="-122"/>
                <a:cs typeface="Arial" pitchFamily="34" charset="-120"/>
              </a:rPr>
              <a:t>01</a:t>
            </a:r>
            <a:endParaRPr lang="en-US" sz="1100" dirty="0"/>
          </a:p>
        </p:txBody>
      </p:sp>
      <p:sp>
        <p:nvSpPr>
          <p:cNvPr id="7" name="Text 5"/>
          <p:cNvSpPr txBox="1"/>
          <p:nvPr/>
        </p:nvSpPr>
        <p:spPr>
          <a:xfrm>
            <a:off x="804672" y="4846320"/>
            <a:ext cx="3026664" cy="256032"/>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Commission the settle week</a:t>
            </a:r>
            <a:endParaRPr lang="en-US" sz="1250" dirty="0"/>
          </a:p>
        </p:txBody>
      </p:sp>
      <p:sp>
        <p:nvSpPr>
          <p:cNvPr id="8" name="Text 6"/>
          <p:cNvSpPr txBox="1"/>
          <p:nvPr/>
        </p:nvSpPr>
        <p:spPr>
          <a:xfrm>
            <a:off x="804672" y="5138928"/>
            <a:ext cx="3026664" cy="566928"/>
          </a:xfrm>
          <a:prstGeom prst="rect">
            <a:avLst/>
          </a:prstGeom>
          <a:noFill/>
          <a:ln/>
        </p:spPr>
        <p:txBody>
          <a:bodyPr wrap="square" lIns="0" tIns="0" rIns="0" bIns="0" rtlCol="0" anchor="t"/>
          <a:lstStyle/>
          <a:p>
            <a:pPr marL="0" indent="0">
              <a:lnSpc>
                <a:spcPts val="1300"/>
              </a:lnSpc>
              <a:buNone/>
            </a:pPr>
            <a:r>
              <a:rPr lang="en-US" sz="1000" dirty="0">
                <a:solidFill>
                  <a:srgbClr val="8FA0AC"/>
                </a:solidFill>
                <a:latin typeface="Arial" pitchFamily="34" charset="0"/>
                <a:ea typeface="Arial" pitchFamily="34" charset="-122"/>
                <a:cs typeface="Arial" pitchFamily="34" charset="-120"/>
              </a:rPr>
              <a:t>A day and a half, one week, £1,725 fixed price. No obligation to anything after it.</a:t>
            </a:r>
            <a:endParaRPr lang="en-US" sz="1000" dirty="0"/>
          </a:p>
        </p:txBody>
      </p:sp>
      <p:sp>
        <p:nvSpPr>
          <p:cNvPr id="9" name="Shape 7"/>
          <p:cNvSpPr/>
          <p:nvPr/>
        </p:nvSpPr>
        <p:spPr>
          <a:xfrm>
            <a:off x="4325112" y="4389120"/>
            <a:ext cx="3538728" cy="1417320"/>
          </a:xfrm>
          <a:prstGeom prst="rect">
            <a:avLst/>
          </a:prstGeom>
          <a:solidFill>
            <a:srgbClr val="0A2440"/>
          </a:solidFill>
          <a:ln w="9525">
            <a:solidFill>
              <a:srgbClr val="234156"/>
            </a:solidFill>
            <a:prstDash val="solid"/>
          </a:ln>
        </p:spPr>
        <p:txBody>
          <a:bodyPr/>
          <a:lstStyle/>
          <a:p>
            <a:endParaRPr lang="en-GB"/>
          </a:p>
        </p:txBody>
      </p:sp>
      <p:sp>
        <p:nvSpPr>
          <p:cNvPr id="10" name="Text 8"/>
          <p:cNvSpPr txBox="1"/>
          <p:nvPr/>
        </p:nvSpPr>
        <p:spPr>
          <a:xfrm>
            <a:off x="4581144" y="4572000"/>
            <a:ext cx="914400" cy="256032"/>
          </a:xfrm>
          <a:prstGeom prst="rect">
            <a:avLst/>
          </a:prstGeom>
          <a:noFill/>
          <a:ln/>
        </p:spPr>
        <p:txBody>
          <a:bodyPr wrap="square" lIns="0" tIns="0" rIns="0" bIns="0" rtlCol="0" anchor="ctr"/>
          <a:lstStyle/>
          <a:p>
            <a:pPr marL="0" indent="0">
              <a:buNone/>
            </a:pPr>
            <a:r>
              <a:rPr lang="en-US" sz="1100" b="1" kern="0" spc="140" dirty="0">
                <a:solidFill>
                  <a:srgbClr val="F05A22"/>
                </a:solidFill>
                <a:latin typeface="Arial" pitchFamily="34" charset="0"/>
                <a:ea typeface="Arial" pitchFamily="34" charset="-122"/>
                <a:cs typeface="Arial" pitchFamily="34" charset="-120"/>
              </a:rPr>
              <a:t>02</a:t>
            </a:r>
            <a:endParaRPr lang="en-US" sz="1100" dirty="0"/>
          </a:p>
        </p:txBody>
      </p:sp>
      <p:sp>
        <p:nvSpPr>
          <p:cNvPr id="11" name="Text 9"/>
          <p:cNvSpPr txBox="1"/>
          <p:nvPr/>
        </p:nvSpPr>
        <p:spPr>
          <a:xfrm>
            <a:off x="4581144" y="4846320"/>
            <a:ext cx="3026664" cy="256032"/>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Clear the diaries</a:t>
            </a:r>
            <a:endParaRPr lang="en-US" sz="1250" dirty="0"/>
          </a:p>
        </p:txBody>
      </p:sp>
      <p:sp>
        <p:nvSpPr>
          <p:cNvPr id="12" name="Text 10"/>
          <p:cNvSpPr txBox="1"/>
          <p:nvPr/>
        </p:nvSpPr>
        <p:spPr>
          <a:xfrm>
            <a:off x="4581144" y="5138928"/>
            <a:ext cx="3026664" cy="566928"/>
          </a:xfrm>
          <a:prstGeom prst="rect">
            <a:avLst/>
          </a:prstGeom>
          <a:noFill/>
          <a:ln/>
        </p:spPr>
        <p:txBody>
          <a:bodyPr wrap="square" lIns="0" tIns="0" rIns="0" bIns="0" rtlCol="0" anchor="t"/>
          <a:lstStyle/>
          <a:p>
            <a:pPr marL="0" indent="0">
              <a:lnSpc>
                <a:spcPts val="1300"/>
              </a:lnSpc>
              <a:buNone/>
            </a:pPr>
            <a:r>
              <a:rPr lang="en-US" sz="1000" dirty="0">
                <a:solidFill>
                  <a:srgbClr val="8FA0AC"/>
                </a:solidFill>
                <a:latin typeface="Arial" pitchFamily="34" charset="0"/>
                <a:ea typeface="Arial" pitchFamily="34" charset="-122"/>
                <a:cs typeface="Arial" pitchFamily="34" charset="-120"/>
              </a:rPr>
              <a:t>The two absent stakeholders, whoever knows what was built, and a manager who can open the CRM.</a:t>
            </a:r>
            <a:endParaRPr lang="en-US" sz="1000" dirty="0"/>
          </a:p>
        </p:txBody>
      </p:sp>
      <p:sp>
        <p:nvSpPr>
          <p:cNvPr id="13" name="Shape 11"/>
          <p:cNvSpPr/>
          <p:nvPr/>
        </p:nvSpPr>
        <p:spPr>
          <a:xfrm>
            <a:off x="8101584" y="4389120"/>
            <a:ext cx="3538728" cy="1417320"/>
          </a:xfrm>
          <a:prstGeom prst="rect">
            <a:avLst/>
          </a:prstGeom>
          <a:solidFill>
            <a:srgbClr val="0A2440"/>
          </a:solidFill>
          <a:ln w="9525">
            <a:solidFill>
              <a:srgbClr val="234156"/>
            </a:solidFill>
            <a:prstDash val="solid"/>
          </a:ln>
        </p:spPr>
        <p:txBody>
          <a:bodyPr/>
          <a:lstStyle/>
          <a:p>
            <a:endParaRPr lang="en-GB"/>
          </a:p>
        </p:txBody>
      </p:sp>
      <p:sp>
        <p:nvSpPr>
          <p:cNvPr id="14" name="Text 12"/>
          <p:cNvSpPr txBox="1"/>
          <p:nvPr/>
        </p:nvSpPr>
        <p:spPr>
          <a:xfrm>
            <a:off x="8357616" y="4572000"/>
            <a:ext cx="914400" cy="256032"/>
          </a:xfrm>
          <a:prstGeom prst="rect">
            <a:avLst/>
          </a:prstGeom>
          <a:noFill/>
          <a:ln/>
        </p:spPr>
        <p:txBody>
          <a:bodyPr wrap="square" lIns="0" tIns="0" rIns="0" bIns="0" rtlCol="0" anchor="ctr"/>
          <a:lstStyle/>
          <a:p>
            <a:pPr marL="0" indent="0">
              <a:buNone/>
            </a:pPr>
            <a:r>
              <a:rPr lang="en-US" sz="1100" b="1" kern="0" spc="140" dirty="0">
                <a:solidFill>
                  <a:srgbClr val="F05A22"/>
                </a:solidFill>
                <a:latin typeface="Arial" pitchFamily="34" charset="0"/>
                <a:ea typeface="Arial" pitchFamily="34" charset="-122"/>
                <a:cs typeface="Arial" pitchFamily="34" charset="-120"/>
              </a:rPr>
              <a:t>03</a:t>
            </a:r>
            <a:endParaRPr lang="en-US" sz="1100" dirty="0"/>
          </a:p>
        </p:txBody>
      </p:sp>
      <p:sp>
        <p:nvSpPr>
          <p:cNvPr id="15" name="Text 13"/>
          <p:cNvSpPr txBox="1"/>
          <p:nvPr/>
        </p:nvSpPr>
        <p:spPr>
          <a:xfrm>
            <a:off x="8357616" y="4846320"/>
            <a:ext cx="3026664" cy="256032"/>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Next week</a:t>
            </a:r>
            <a:endParaRPr lang="en-US" sz="1250" dirty="0"/>
          </a:p>
        </p:txBody>
      </p:sp>
      <p:sp>
        <p:nvSpPr>
          <p:cNvPr id="16" name="Text 14"/>
          <p:cNvSpPr txBox="1"/>
          <p:nvPr/>
        </p:nvSpPr>
        <p:spPr>
          <a:xfrm>
            <a:off x="8357616" y="5138928"/>
            <a:ext cx="3026664" cy="566928"/>
          </a:xfrm>
          <a:prstGeom prst="rect">
            <a:avLst/>
          </a:prstGeom>
          <a:noFill/>
          <a:ln/>
        </p:spPr>
        <p:txBody>
          <a:bodyPr wrap="square" lIns="0" tIns="0" rIns="0" bIns="0" rtlCol="0" anchor="t"/>
          <a:lstStyle/>
          <a:p>
            <a:pPr marL="0" indent="0">
              <a:lnSpc>
                <a:spcPts val="1300"/>
              </a:lnSpc>
              <a:buNone/>
            </a:pPr>
            <a:r>
              <a:rPr lang="en-US" sz="1000" dirty="0">
                <a:solidFill>
                  <a:srgbClr val="8FA0AC"/>
                </a:solidFill>
                <a:latin typeface="Arial" pitchFamily="34" charset="0"/>
                <a:ea typeface="Arial" pitchFamily="34" charset="-122"/>
                <a:cs typeface="Arial" pitchFamily="34" charset="-120"/>
              </a:rPr>
              <a:t>A corrected assessment, and a roadmap to work through and agree together. Commission the programme, re-scope, or stop.</a:t>
            </a:r>
            <a:endParaRPr lang="en-US" sz="1000" dirty="0"/>
          </a:p>
        </p:txBody>
      </p:sp>
      <p:sp>
        <p:nvSpPr>
          <p:cNvPr id="17" name="Text 15"/>
          <p:cNvSpPr txBox="1"/>
          <p:nvPr/>
        </p:nvSpPr>
        <p:spPr>
          <a:xfrm>
            <a:off x="548640" y="6144768"/>
            <a:ext cx="11091672" cy="237744"/>
          </a:xfrm>
          <a:prstGeom prst="rect">
            <a:avLst/>
          </a:prstGeom>
          <a:noFill/>
          <a:ln/>
        </p:spPr>
        <p:txBody>
          <a:bodyPr wrap="square" lIns="0" tIns="0" rIns="0" bIns="0" rtlCol="0" anchor="ctr"/>
          <a:lstStyle/>
          <a:p>
            <a:pPr marL="0" indent="0">
              <a:buNone/>
            </a:pPr>
            <a:r>
              <a:rPr lang="en-US" sz="900" kern="0" spc="80" dirty="0">
                <a:solidFill>
                  <a:srgbClr val="6E7F8C"/>
                </a:solidFill>
                <a:latin typeface="Arial" pitchFamily="34" charset="0"/>
                <a:ea typeface="Arial" pitchFamily="34" charset="-122"/>
                <a:cs typeface="Arial" pitchFamily="34" charset="-120"/>
              </a:rPr>
              <a:t>BIG Consultants Inc  ·  Worked example, a fictitious business  ·  Assessment baseline 09 August 2026  ·  First reading, 84% confidence  ·  Settle week £1,725 fixed  ·  Valid until 30 September 2026</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06 · </a:t>
            </a:r>
            <a:r>
              <a:rPr lang="en-US" sz="1050" b="1" kern="0" spc="140" dirty="0">
                <a:solidFill>
                  <a:srgbClr val="0E2230"/>
                </a:solidFill>
                <a:latin typeface="Arial" pitchFamily="34" charset="0"/>
                <a:ea typeface="Arial" pitchFamily="34" charset="-122"/>
                <a:cs typeface="Arial" pitchFamily="34" charset="-120"/>
              </a:rPr>
              <a:t>HOW THE READING WAS TAKEN</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2875"/>
              </a:lnSpc>
              <a:buNone/>
            </a:pPr>
            <a:r>
              <a:rPr lang="en-US" sz="2500" b="1" dirty="0">
                <a:solidFill>
                  <a:srgbClr val="0E2230"/>
                </a:solidFill>
                <a:latin typeface="Arial" pitchFamily="34" charset="0"/>
                <a:ea typeface="Arial" pitchFamily="34" charset="-122"/>
                <a:cs typeface="Arial" pitchFamily="34" charset="-120"/>
              </a:rPr>
              <a:t>Two readings, never averaged.</a:t>
            </a:r>
            <a:r>
              <a:rPr lang="en-US" sz="2500" b="1" dirty="0">
                <a:solidFill>
                  <a:srgbClr val="F05A22"/>
                </a:solidFill>
                <a:latin typeface="Arial" pitchFamily="34" charset="0"/>
                <a:ea typeface="Arial" pitchFamily="34" charset="-122"/>
                <a:cs typeface="Arial" pitchFamily="34" charset="-120"/>
              </a:rPr>
              <a:t> And one that says what it does not know.</a:t>
            </a:r>
            <a:endParaRPr lang="en-US" sz="2500" dirty="0"/>
          </a:p>
        </p:txBody>
      </p:sp>
      <p:sp>
        <p:nvSpPr>
          <p:cNvPr id="5" name="Text 3"/>
          <p:cNvSpPr txBox="1"/>
          <p:nvPr/>
        </p:nvSpPr>
        <p:spPr>
          <a:xfrm>
            <a:off x="548640" y="1444752"/>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AXAT takes two independent readings of every capability and takes the lower. It also reports its own confidence — which on this first pass is 84%, not 100%.</a:t>
            </a:r>
            <a:endParaRPr lang="en-US" sz="1200" dirty="0"/>
          </a:p>
        </p:txBody>
      </p:sp>
      <p:sp>
        <p:nvSpPr>
          <p:cNvPr id="6" name="Shape 4"/>
          <p:cNvSpPr/>
          <p:nvPr/>
        </p:nvSpPr>
        <p:spPr>
          <a:xfrm>
            <a:off x="548640" y="1965960"/>
            <a:ext cx="3538728" cy="2103120"/>
          </a:xfrm>
          <a:prstGeom prst="rect">
            <a:avLst/>
          </a:prstGeom>
          <a:solidFill>
            <a:srgbClr val="F7F9FA"/>
          </a:solidFill>
          <a:ln w="9525">
            <a:solidFill>
              <a:srgbClr val="E2E7EA"/>
            </a:solidFill>
            <a:prstDash val="solid"/>
          </a:ln>
        </p:spPr>
        <p:txBody>
          <a:bodyPr/>
          <a:lstStyle/>
          <a:p>
            <a:endParaRPr lang="en-GB"/>
          </a:p>
        </p:txBody>
      </p:sp>
      <p:sp>
        <p:nvSpPr>
          <p:cNvPr id="7" name="Text 5"/>
          <p:cNvSpPr txBox="1"/>
          <p:nvPr/>
        </p:nvSpPr>
        <p:spPr>
          <a:xfrm>
            <a:off x="822960" y="2203704"/>
            <a:ext cx="2990088"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READING ONE — THE EVIDENCE</a:t>
            </a:r>
            <a:endParaRPr lang="en-US" sz="900" dirty="0"/>
          </a:p>
        </p:txBody>
      </p:sp>
      <p:sp>
        <p:nvSpPr>
          <p:cNvPr id="8" name="Text 6"/>
          <p:cNvSpPr txBox="1"/>
          <p:nvPr/>
        </p:nvSpPr>
        <p:spPr>
          <a:xfrm>
            <a:off x="822960" y="2532888"/>
            <a:ext cx="2990088" cy="137160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For each level we name the artefacts it requires and establish whether each is in place, partly in place or missing. On this pass 30% were validated directly; the rest are as reported.</a:t>
            </a:r>
            <a:endParaRPr lang="en-US" sz="1150" dirty="0"/>
          </a:p>
        </p:txBody>
      </p:sp>
      <p:sp>
        <p:nvSpPr>
          <p:cNvPr id="9" name="Shape 7"/>
          <p:cNvSpPr/>
          <p:nvPr/>
        </p:nvSpPr>
        <p:spPr>
          <a:xfrm>
            <a:off x="4325112" y="1965960"/>
            <a:ext cx="3538728" cy="2103120"/>
          </a:xfrm>
          <a:prstGeom prst="rect">
            <a:avLst/>
          </a:prstGeom>
          <a:solidFill>
            <a:srgbClr val="F7F9FA"/>
          </a:solidFill>
          <a:ln w="9525">
            <a:solidFill>
              <a:srgbClr val="E2E7EA"/>
            </a:solidFill>
            <a:prstDash val="solid"/>
          </a:ln>
        </p:spPr>
        <p:txBody>
          <a:bodyPr/>
          <a:lstStyle/>
          <a:p>
            <a:endParaRPr lang="en-GB"/>
          </a:p>
        </p:txBody>
      </p:sp>
      <p:sp>
        <p:nvSpPr>
          <p:cNvPr id="10" name="Text 8"/>
          <p:cNvSpPr txBox="1"/>
          <p:nvPr/>
        </p:nvSpPr>
        <p:spPr>
          <a:xfrm>
            <a:off x="4599432" y="2203704"/>
            <a:ext cx="2990088"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READING TWO — THE LIVED EXPERIENCE</a:t>
            </a:r>
            <a:endParaRPr lang="en-US" sz="900" dirty="0"/>
          </a:p>
        </p:txBody>
      </p:sp>
      <p:sp>
        <p:nvSpPr>
          <p:cNvPr id="11" name="Text 9"/>
          <p:cNvSpPr txBox="1"/>
          <p:nvPr/>
        </p:nvSpPr>
        <p:spPr>
          <a:xfrm>
            <a:off x="4599432" y="2532888"/>
            <a:ext cx="2990088" cy="137160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For the same level we ask the people doing the work how often they hit the problems those artefacts exist to prevent. A problem counts as present when the weight of answers says it happens.</a:t>
            </a:r>
            <a:endParaRPr lang="en-US" sz="1150" dirty="0"/>
          </a:p>
        </p:txBody>
      </p:sp>
      <p:sp>
        <p:nvSpPr>
          <p:cNvPr id="12" name="Shape 10"/>
          <p:cNvSpPr/>
          <p:nvPr/>
        </p:nvSpPr>
        <p:spPr>
          <a:xfrm>
            <a:off x="8101584" y="1965960"/>
            <a:ext cx="3538728" cy="2103120"/>
          </a:xfrm>
          <a:prstGeom prst="rect">
            <a:avLst/>
          </a:prstGeom>
          <a:solidFill>
            <a:srgbClr val="F7F9FA"/>
          </a:solidFill>
          <a:ln w="9525">
            <a:solidFill>
              <a:srgbClr val="E2E7EA"/>
            </a:solidFill>
            <a:prstDash val="solid"/>
          </a:ln>
        </p:spPr>
        <p:txBody>
          <a:bodyPr/>
          <a:lstStyle/>
          <a:p>
            <a:endParaRPr lang="en-GB"/>
          </a:p>
        </p:txBody>
      </p:sp>
      <p:sp>
        <p:nvSpPr>
          <p:cNvPr id="13" name="Text 11"/>
          <p:cNvSpPr txBox="1"/>
          <p:nvPr/>
        </p:nvSpPr>
        <p:spPr>
          <a:xfrm>
            <a:off x="8375904" y="2203704"/>
            <a:ext cx="2990088" cy="219456"/>
          </a:xfrm>
          <a:prstGeom prst="rect">
            <a:avLst/>
          </a:prstGeom>
          <a:noFill/>
          <a:ln/>
        </p:spPr>
        <p:txBody>
          <a:bodyPr wrap="square" lIns="0" tIns="0" rIns="0" bIns="0" rtlCol="0" anchor="ctr"/>
          <a:lstStyle/>
          <a:p>
            <a:pPr marL="0" indent="0">
              <a:buNone/>
            </a:pPr>
            <a:r>
              <a:rPr lang="en-US" sz="900" b="1" kern="0" spc="130" dirty="0">
                <a:solidFill>
                  <a:srgbClr val="0E2230"/>
                </a:solidFill>
                <a:latin typeface="Arial" pitchFamily="34" charset="0"/>
                <a:ea typeface="Arial" pitchFamily="34" charset="-122"/>
                <a:cs typeface="Arial" pitchFamily="34" charset="-120"/>
              </a:rPr>
              <a:t>WHAT IS STILL OPEN</a:t>
            </a:r>
            <a:endParaRPr lang="en-US" sz="900" dirty="0"/>
          </a:p>
        </p:txBody>
      </p:sp>
      <p:sp>
        <p:nvSpPr>
          <p:cNvPr id="14" name="Text 12"/>
          <p:cNvSpPr txBox="1"/>
          <p:nvPr/>
        </p:nvSpPr>
        <p:spPr>
          <a:xfrm>
            <a:off x="8375904" y="2532888"/>
            <a:ext cx="2990088" cy="1371600"/>
          </a:xfrm>
          <a:prstGeom prst="rect">
            <a:avLst/>
          </a:prstGeom>
          <a:noFill/>
          <a:ln/>
        </p:spPr>
        <p:txBody>
          <a:bodyPr wrap="square" lIns="0" tIns="0" rIns="0" bIns="0" rtlCol="0" anchor="t"/>
          <a:lstStyle/>
          <a:p>
            <a:pPr marL="0" indent="0">
              <a:lnSpc>
                <a:spcPts val="1600"/>
              </a:lnSpc>
              <a:buNone/>
            </a:pPr>
            <a:r>
              <a:rPr lang="en-US" sz="1150" dirty="0">
                <a:solidFill>
                  <a:srgbClr val="0E2230"/>
                </a:solidFill>
                <a:latin typeface="Arial" pitchFamily="34" charset="0"/>
                <a:ea typeface="Arial" pitchFamily="34" charset="-122"/>
                <a:cs typeface="Arial" pitchFamily="34" charset="-120"/>
              </a:rPr>
              <a:t>Every question the reading could not settle is carried forward and named, with the ones that would actually move a rating flagged. Confidence is a number here, not a disclaimer.</a:t>
            </a:r>
            <a:endParaRPr lang="en-US" sz="1150" dirty="0"/>
          </a:p>
        </p:txBody>
      </p:sp>
      <p:sp>
        <p:nvSpPr>
          <p:cNvPr id="15" name="Shape 13"/>
          <p:cNvSpPr/>
          <p:nvPr/>
        </p:nvSpPr>
        <p:spPr>
          <a:xfrm>
            <a:off x="548640" y="4315968"/>
            <a:ext cx="11091672" cy="1463040"/>
          </a:xfrm>
          <a:prstGeom prst="rect">
            <a:avLst/>
          </a:prstGeom>
          <a:solidFill>
            <a:srgbClr val="FFFFFF"/>
          </a:solidFill>
          <a:ln w="9525">
            <a:solidFill>
              <a:srgbClr val="E2E7EA"/>
            </a:solidFill>
            <a:prstDash val="solid"/>
          </a:ln>
        </p:spPr>
        <p:txBody>
          <a:bodyPr/>
          <a:lstStyle/>
          <a:p>
            <a:endParaRPr lang="en-GB"/>
          </a:p>
        </p:txBody>
      </p:sp>
      <p:sp>
        <p:nvSpPr>
          <p:cNvPr id="16" name="Text 14"/>
          <p:cNvSpPr txBox="1"/>
          <p:nvPr/>
        </p:nvSpPr>
        <p:spPr>
          <a:xfrm>
            <a:off x="841248" y="4535424"/>
            <a:ext cx="640080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AND THE SCORING RULE</a:t>
            </a:r>
            <a:endParaRPr lang="en-US" sz="900" dirty="0"/>
          </a:p>
        </p:txBody>
      </p:sp>
      <p:sp>
        <p:nvSpPr>
          <p:cNvPr id="17" name="Text 15"/>
          <p:cNvSpPr txBox="1"/>
          <p:nvPr/>
        </p:nvSpPr>
        <p:spPr>
          <a:xfrm>
            <a:off x="841248" y="4846320"/>
            <a:ext cx="10506456" cy="822960"/>
          </a:xfrm>
          <a:prstGeom prst="rect">
            <a:avLst/>
          </a:prstGeom>
          <a:noFill/>
          <a:ln/>
        </p:spPr>
        <p:txBody>
          <a:bodyPr wrap="square" lIns="0" tIns="0" rIns="0" bIns="0" rtlCol="0" anchor="t"/>
          <a:lstStyle/>
          <a:p>
            <a:pPr marL="0" indent="0">
              <a:lnSpc>
                <a:spcPts val="1900"/>
              </a:lnSpc>
              <a:buNone/>
            </a:pPr>
            <a:r>
              <a:rPr lang="en-US" sz="1250" b="1" dirty="0">
                <a:solidFill>
                  <a:srgbClr val="0E2230"/>
                </a:solidFill>
                <a:latin typeface="Arial" pitchFamily="34" charset="0"/>
                <a:ea typeface="Arial" pitchFamily="34" charset="-122"/>
                <a:cs typeface="Arial" pitchFamily="34" charset="-120"/>
              </a:rPr>
              <a:t>The lower reading sets the score, and the floor sets the level. </a:t>
            </a:r>
            <a:r>
              <a:rPr lang="en-US" sz="1250" dirty="0">
                <a:solidFill>
                  <a:srgbClr val="0E2230"/>
                </a:solidFill>
                <a:latin typeface="Arial" pitchFamily="34" charset="0"/>
                <a:ea typeface="Arial" pitchFamily="34" charset="-122"/>
                <a:cs typeface="Arial" pitchFamily="34" charset="-120"/>
              </a:rPr>
              <a:t>A strong capability cannot carry a weak one: reporting accurately on a pipeline that was mis-sorted at the front is still the wrong pipeline. Sunshine Power averages 2.4 and clears Level 1, because Demand and Pipeline Creation sits at 1.7.</a:t>
            </a:r>
            <a:endParaRPr lang="en-US" sz="1250" dirty="0"/>
          </a:p>
        </p:txBody>
      </p:sp>
      <p:sp>
        <p:nvSpPr>
          <p:cNvPr id="18" name="Text 16"/>
          <p:cNvSpPr txBox="1"/>
          <p:nvPr/>
        </p:nvSpPr>
        <p:spPr>
          <a:xfrm>
            <a:off x="548640" y="612648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This is a first reading, taken fast and stated honestly.</a:t>
            </a:r>
            <a:endParaRPr lang="en-US" sz="1250" dirty="0"/>
          </a:p>
        </p:txBody>
      </p:sp>
      <p:sp>
        <p:nvSpPr>
          <p:cNvPr id="19" name="Text 17"/>
          <p:cNvSpPr txBox="1"/>
          <p:nvPr/>
        </p:nvSpPr>
        <p:spPr>
          <a:xfrm>
            <a:off x="548640" y="638251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Parts of it are safe to act on. Parts of it are not, and this deck says which.</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07 · </a:t>
            </a:r>
            <a:r>
              <a:rPr lang="en-US" sz="1050" b="1" kern="0" spc="140" dirty="0">
                <a:solidFill>
                  <a:srgbClr val="0E2230"/>
                </a:solidFill>
                <a:latin typeface="Arial" pitchFamily="34" charset="0"/>
                <a:ea typeface="Arial" pitchFamily="34" charset="-122"/>
                <a:cs typeface="Arial" pitchFamily="34" charset="-120"/>
              </a:rPr>
              <a:t>THE FINDING</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Not one artefact above Level 3</a:t>
            </a:r>
            <a:r>
              <a:rPr lang="en-US" sz="2700" b="1" dirty="0">
                <a:solidFill>
                  <a:srgbClr val="F05A22"/>
                </a:solidFill>
                <a:latin typeface="Arial" pitchFamily="34" charset="0"/>
                <a:ea typeface="Arial" pitchFamily="34" charset="-122"/>
                <a:cs typeface="Arial" pitchFamily="34" charset="-120"/>
              </a:rPr>
              <a:t> was found fully in place.</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Of the 73 things a mature pipeline needs, 21 are complete. Every one of those 21 sits at Level 2 or Level 3.</a:t>
            </a:r>
            <a:endParaRPr lang="en-US" sz="1200" dirty="0"/>
          </a:p>
        </p:txBody>
      </p:sp>
      <p:sp>
        <p:nvSpPr>
          <p:cNvPr id="6" name="Shape 4"/>
          <p:cNvSpPr/>
          <p:nvPr/>
        </p:nvSpPr>
        <p:spPr>
          <a:xfrm>
            <a:off x="548640" y="1965960"/>
            <a:ext cx="2615184" cy="1572768"/>
          </a:xfrm>
          <a:prstGeom prst="rect">
            <a:avLst/>
          </a:prstGeom>
          <a:solidFill>
            <a:srgbClr val="F7F9FA"/>
          </a:solidFill>
          <a:ln w="9525">
            <a:solidFill>
              <a:srgbClr val="E2E7EA"/>
            </a:solidFill>
            <a:prstDash val="solid"/>
          </a:ln>
        </p:spPr>
        <p:txBody>
          <a:bodyPr/>
          <a:lstStyle/>
          <a:p>
            <a:endParaRPr lang="en-GB"/>
          </a:p>
        </p:txBody>
      </p:sp>
      <p:sp>
        <p:nvSpPr>
          <p:cNvPr id="7" name="Text 5"/>
          <p:cNvSpPr txBox="1"/>
          <p:nvPr/>
        </p:nvSpPr>
        <p:spPr>
          <a:xfrm>
            <a:off x="804672" y="2167128"/>
            <a:ext cx="2103120" cy="566928"/>
          </a:xfrm>
          <a:prstGeom prst="rect">
            <a:avLst/>
          </a:prstGeom>
          <a:noFill/>
          <a:ln/>
        </p:spPr>
        <p:txBody>
          <a:bodyPr wrap="square" lIns="0" tIns="0" rIns="0" bIns="0" rtlCol="0" anchor="ctr"/>
          <a:lstStyle/>
          <a:p>
            <a:pPr marL="0" indent="0">
              <a:buNone/>
            </a:pPr>
            <a:r>
              <a:rPr lang="en-US" sz="4000" b="1" dirty="0">
                <a:solidFill>
                  <a:srgbClr val="0E2230"/>
                </a:solidFill>
                <a:latin typeface="Arial" pitchFamily="34" charset="0"/>
                <a:ea typeface="Arial" pitchFamily="34" charset="-122"/>
                <a:cs typeface="Arial" pitchFamily="34" charset="-120"/>
              </a:rPr>
              <a:t>21</a:t>
            </a:r>
            <a:r>
              <a:rPr lang="en-US" sz="1500" b="1" dirty="0">
                <a:solidFill>
                  <a:srgbClr val="9AA5AC"/>
                </a:solidFill>
                <a:latin typeface="Arial" pitchFamily="34" charset="0"/>
                <a:ea typeface="Arial" pitchFamily="34" charset="-122"/>
                <a:cs typeface="Arial" pitchFamily="34" charset="-120"/>
              </a:rPr>
              <a:t>/73</a:t>
            </a:r>
            <a:endParaRPr lang="en-US" sz="4000" dirty="0"/>
          </a:p>
        </p:txBody>
      </p:sp>
      <p:sp>
        <p:nvSpPr>
          <p:cNvPr id="8" name="Text 6"/>
          <p:cNvSpPr txBox="1"/>
          <p:nvPr/>
        </p:nvSpPr>
        <p:spPr>
          <a:xfrm>
            <a:off x="804672" y="275234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Fully in place — none above Level 3</a:t>
            </a:r>
            <a:endParaRPr lang="en-US" sz="1000" dirty="0"/>
          </a:p>
        </p:txBody>
      </p:sp>
      <p:sp>
        <p:nvSpPr>
          <p:cNvPr id="9" name="Shape 7"/>
          <p:cNvSpPr/>
          <p:nvPr/>
        </p:nvSpPr>
        <p:spPr>
          <a:xfrm>
            <a:off x="3374136" y="1965960"/>
            <a:ext cx="2615184" cy="1572768"/>
          </a:xfrm>
          <a:prstGeom prst="rect">
            <a:avLst/>
          </a:prstGeom>
          <a:solidFill>
            <a:srgbClr val="F7F9FA"/>
          </a:solidFill>
          <a:ln w="9525">
            <a:solidFill>
              <a:srgbClr val="E2E7EA"/>
            </a:solidFill>
            <a:prstDash val="solid"/>
          </a:ln>
        </p:spPr>
        <p:txBody>
          <a:bodyPr/>
          <a:lstStyle/>
          <a:p>
            <a:endParaRPr lang="en-GB"/>
          </a:p>
        </p:txBody>
      </p:sp>
      <p:sp>
        <p:nvSpPr>
          <p:cNvPr id="10" name="Text 8"/>
          <p:cNvSpPr txBox="1"/>
          <p:nvPr/>
        </p:nvSpPr>
        <p:spPr>
          <a:xfrm>
            <a:off x="3630168" y="2167128"/>
            <a:ext cx="2103120" cy="566928"/>
          </a:xfrm>
          <a:prstGeom prst="rect">
            <a:avLst/>
          </a:prstGeom>
          <a:noFill/>
          <a:ln/>
        </p:spPr>
        <p:txBody>
          <a:bodyPr wrap="square" lIns="0" tIns="0" rIns="0" bIns="0" rtlCol="0" anchor="ctr"/>
          <a:lstStyle/>
          <a:p>
            <a:pPr marL="0" indent="0">
              <a:buNone/>
            </a:pPr>
            <a:r>
              <a:rPr lang="en-US" sz="4000" b="1" dirty="0">
                <a:solidFill>
                  <a:srgbClr val="C08A2E"/>
                </a:solidFill>
                <a:latin typeface="Arial" pitchFamily="34" charset="0"/>
                <a:ea typeface="Arial" pitchFamily="34" charset="-122"/>
                <a:cs typeface="Arial" pitchFamily="34" charset="-120"/>
              </a:rPr>
              <a:t>29</a:t>
            </a:r>
            <a:r>
              <a:rPr lang="en-US" sz="1500" b="1" dirty="0">
                <a:solidFill>
                  <a:srgbClr val="9AA5AC"/>
                </a:solidFill>
                <a:latin typeface="Arial" pitchFamily="34" charset="0"/>
                <a:ea typeface="Arial" pitchFamily="34" charset="-122"/>
                <a:cs typeface="Arial" pitchFamily="34" charset="-120"/>
              </a:rPr>
              <a:t>/73</a:t>
            </a:r>
            <a:endParaRPr lang="en-US" sz="4000" dirty="0"/>
          </a:p>
        </p:txBody>
      </p:sp>
      <p:sp>
        <p:nvSpPr>
          <p:cNvPr id="11" name="Text 9"/>
          <p:cNvSpPr txBox="1"/>
          <p:nvPr/>
        </p:nvSpPr>
        <p:spPr>
          <a:xfrm>
            <a:off x="3630168" y="275234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Half-built — started, not finished</a:t>
            </a:r>
            <a:endParaRPr lang="en-US" sz="1000" dirty="0"/>
          </a:p>
        </p:txBody>
      </p:sp>
      <p:sp>
        <p:nvSpPr>
          <p:cNvPr id="12" name="Shape 10"/>
          <p:cNvSpPr/>
          <p:nvPr/>
        </p:nvSpPr>
        <p:spPr>
          <a:xfrm>
            <a:off x="6199632" y="1965960"/>
            <a:ext cx="2615184" cy="1572768"/>
          </a:xfrm>
          <a:prstGeom prst="rect">
            <a:avLst/>
          </a:prstGeom>
          <a:solidFill>
            <a:srgbClr val="F7F9FA"/>
          </a:solidFill>
          <a:ln w="9525">
            <a:solidFill>
              <a:srgbClr val="E2E7EA"/>
            </a:solidFill>
            <a:prstDash val="solid"/>
          </a:ln>
        </p:spPr>
        <p:txBody>
          <a:bodyPr/>
          <a:lstStyle/>
          <a:p>
            <a:endParaRPr lang="en-GB"/>
          </a:p>
        </p:txBody>
      </p:sp>
      <p:sp>
        <p:nvSpPr>
          <p:cNvPr id="13" name="Text 11"/>
          <p:cNvSpPr txBox="1"/>
          <p:nvPr/>
        </p:nvSpPr>
        <p:spPr>
          <a:xfrm>
            <a:off x="6455664" y="2167128"/>
            <a:ext cx="2103120" cy="566928"/>
          </a:xfrm>
          <a:prstGeom prst="rect">
            <a:avLst/>
          </a:prstGeom>
          <a:noFill/>
          <a:ln/>
        </p:spPr>
        <p:txBody>
          <a:bodyPr wrap="square" lIns="0" tIns="0" rIns="0" bIns="0" rtlCol="0" anchor="ctr"/>
          <a:lstStyle/>
          <a:p>
            <a:pPr marL="0" indent="0">
              <a:buNone/>
            </a:pPr>
            <a:r>
              <a:rPr lang="en-US" sz="4000" b="1" dirty="0">
                <a:solidFill>
                  <a:srgbClr val="F05A22"/>
                </a:solidFill>
                <a:latin typeface="Arial" pitchFamily="34" charset="0"/>
                <a:ea typeface="Arial" pitchFamily="34" charset="-122"/>
                <a:cs typeface="Arial" pitchFamily="34" charset="-120"/>
              </a:rPr>
              <a:t>23</a:t>
            </a:r>
            <a:r>
              <a:rPr lang="en-US" sz="1500" b="1" dirty="0">
                <a:solidFill>
                  <a:srgbClr val="9AA5AC"/>
                </a:solidFill>
                <a:latin typeface="Arial" pitchFamily="34" charset="0"/>
                <a:ea typeface="Arial" pitchFamily="34" charset="-122"/>
                <a:cs typeface="Arial" pitchFamily="34" charset="-120"/>
              </a:rPr>
              <a:t>/73</a:t>
            </a:r>
            <a:endParaRPr lang="en-US" sz="4000" dirty="0"/>
          </a:p>
        </p:txBody>
      </p:sp>
      <p:sp>
        <p:nvSpPr>
          <p:cNvPr id="14" name="Text 12"/>
          <p:cNvSpPr txBox="1"/>
          <p:nvPr/>
        </p:nvSpPr>
        <p:spPr>
          <a:xfrm>
            <a:off x="6455664" y="275234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Absent altogether</a:t>
            </a:r>
            <a:endParaRPr lang="en-US" sz="1000" dirty="0"/>
          </a:p>
        </p:txBody>
      </p:sp>
      <p:sp>
        <p:nvSpPr>
          <p:cNvPr id="15" name="Shape 13"/>
          <p:cNvSpPr/>
          <p:nvPr/>
        </p:nvSpPr>
        <p:spPr>
          <a:xfrm>
            <a:off x="9025128" y="1965960"/>
            <a:ext cx="2615184" cy="1572768"/>
          </a:xfrm>
          <a:prstGeom prst="rect">
            <a:avLst/>
          </a:prstGeom>
          <a:solidFill>
            <a:srgbClr val="F7F9FA"/>
          </a:solidFill>
          <a:ln w="9525">
            <a:solidFill>
              <a:srgbClr val="E2E7EA"/>
            </a:solidFill>
            <a:prstDash val="solid"/>
          </a:ln>
        </p:spPr>
        <p:txBody>
          <a:bodyPr/>
          <a:lstStyle/>
          <a:p>
            <a:endParaRPr lang="en-GB"/>
          </a:p>
        </p:txBody>
      </p:sp>
      <p:sp>
        <p:nvSpPr>
          <p:cNvPr id="16" name="Text 14"/>
          <p:cNvSpPr txBox="1"/>
          <p:nvPr/>
        </p:nvSpPr>
        <p:spPr>
          <a:xfrm>
            <a:off x="9281160" y="2167128"/>
            <a:ext cx="2103120" cy="566928"/>
          </a:xfrm>
          <a:prstGeom prst="rect">
            <a:avLst/>
          </a:prstGeom>
          <a:noFill/>
          <a:ln/>
        </p:spPr>
        <p:txBody>
          <a:bodyPr wrap="square" lIns="0" tIns="0" rIns="0" bIns="0" rtlCol="0" anchor="ctr"/>
          <a:lstStyle/>
          <a:p>
            <a:pPr marL="0" indent="0">
              <a:buNone/>
            </a:pPr>
            <a:r>
              <a:rPr lang="en-US" sz="4000" b="1" dirty="0">
                <a:solidFill>
                  <a:srgbClr val="F05A22"/>
                </a:solidFill>
                <a:latin typeface="Arial" pitchFamily="34" charset="0"/>
                <a:ea typeface="Arial" pitchFamily="34" charset="-122"/>
                <a:cs typeface="Arial" pitchFamily="34" charset="-120"/>
              </a:rPr>
              <a:t>40</a:t>
            </a:r>
            <a:r>
              <a:rPr lang="en-US" sz="1500" b="1" dirty="0">
                <a:solidFill>
                  <a:srgbClr val="9AA5AC"/>
                </a:solidFill>
                <a:latin typeface="Arial" pitchFamily="34" charset="0"/>
                <a:ea typeface="Arial" pitchFamily="34" charset="-122"/>
                <a:cs typeface="Arial" pitchFamily="34" charset="-120"/>
              </a:rPr>
              <a:t>/73</a:t>
            </a:r>
            <a:endParaRPr lang="en-US" sz="4000" dirty="0"/>
          </a:p>
        </p:txBody>
      </p:sp>
      <p:sp>
        <p:nvSpPr>
          <p:cNvPr id="17" name="Text 15"/>
          <p:cNvSpPr txBox="1"/>
          <p:nvPr/>
        </p:nvSpPr>
        <p:spPr>
          <a:xfrm>
            <a:off x="9281160" y="2752344"/>
            <a:ext cx="2103120" cy="475488"/>
          </a:xfrm>
          <a:prstGeom prst="rect">
            <a:avLst/>
          </a:prstGeom>
          <a:noFill/>
          <a:ln/>
        </p:spPr>
        <p:txBody>
          <a:bodyPr wrap="square" lIns="0" tIns="0" rIns="0" bIns="0" rtlCol="0" anchor="t"/>
          <a:lstStyle/>
          <a:p>
            <a:pPr marL="0" indent="0">
              <a:lnSpc>
                <a:spcPts val="1300"/>
              </a:lnSpc>
              <a:buNone/>
            </a:pPr>
            <a:r>
              <a:rPr lang="en-US" sz="1000" dirty="0">
                <a:solidFill>
                  <a:srgbClr val="5A6672"/>
                </a:solidFill>
                <a:latin typeface="Arial" pitchFamily="34" charset="0"/>
                <a:ea typeface="Arial" pitchFamily="34" charset="-122"/>
                <a:cs typeface="Arial" pitchFamily="34" charset="-120"/>
              </a:rPr>
              <a:t>Problems people still report</a:t>
            </a:r>
            <a:endParaRPr lang="en-US" sz="1000" dirty="0"/>
          </a:p>
        </p:txBody>
      </p:sp>
      <p:sp>
        <p:nvSpPr>
          <p:cNvPr id="18" name="Shape 16"/>
          <p:cNvSpPr/>
          <p:nvPr/>
        </p:nvSpPr>
        <p:spPr>
          <a:xfrm>
            <a:off x="548640" y="3840480"/>
            <a:ext cx="5349240" cy="1874520"/>
          </a:xfrm>
          <a:prstGeom prst="rect">
            <a:avLst/>
          </a:prstGeom>
          <a:solidFill>
            <a:srgbClr val="FFFFFF"/>
          </a:solidFill>
          <a:ln w="9525">
            <a:solidFill>
              <a:srgbClr val="E2E7EA"/>
            </a:solidFill>
            <a:prstDash val="solid"/>
          </a:ln>
        </p:spPr>
        <p:txBody>
          <a:bodyPr/>
          <a:lstStyle/>
          <a:p>
            <a:endParaRPr lang="en-GB"/>
          </a:p>
        </p:txBody>
      </p:sp>
      <p:sp>
        <p:nvSpPr>
          <p:cNvPr id="19" name="Text 17"/>
          <p:cNvSpPr txBox="1"/>
          <p:nvPr/>
        </p:nvSpPr>
        <p:spPr>
          <a:xfrm>
            <a:off x="822960" y="4059936"/>
            <a:ext cx="475488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THE HALF-BUILT BAND IS THE BIGGEST OF THE THREE</a:t>
            </a:r>
            <a:endParaRPr lang="en-US" sz="900" dirty="0"/>
          </a:p>
        </p:txBody>
      </p:sp>
      <p:sp>
        <p:nvSpPr>
          <p:cNvPr id="20" name="Text 18"/>
          <p:cNvSpPr txBox="1"/>
          <p:nvPr/>
        </p:nvSpPr>
        <p:spPr>
          <a:xfrm>
            <a:off x="822960" y="4389120"/>
            <a:ext cx="4800600" cy="1207008"/>
          </a:xfrm>
          <a:prstGeom prst="rect">
            <a:avLst/>
          </a:prstGeom>
          <a:noFill/>
          <a:ln/>
        </p:spPr>
        <p:txBody>
          <a:bodyPr wrap="square" lIns="0" tIns="0" rIns="0" bIns="0" rtlCol="0" anchor="t"/>
          <a:lstStyle/>
          <a:p>
            <a:pPr marL="0" indent="0">
              <a:lnSpc>
                <a:spcPts val="1700"/>
              </a:lnSpc>
              <a:buNone/>
            </a:pPr>
            <a:r>
              <a:rPr lang="en-US" sz="1200" dirty="0">
                <a:solidFill>
                  <a:srgbClr val="0E2230"/>
                </a:solidFill>
                <a:latin typeface="Arial" pitchFamily="34" charset="0"/>
                <a:ea typeface="Arial" pitchFamily="34" charset="-122"/>
                <a:cs typeface="Arial" pitchFamily="34" charset="-120"/>
              </a:rPr>
              <a:t>Twenty-nine artefacts were found partly in place — a decision log without decisions recorded, a coverage plan that is not tracked in period, a capability framework that covers some roles and not others. Work started and not carried through is the largest single category in this assessment, and it is cheaper to finish than to start.</a:t>
            </a:r>
            <a:endParaRPr lang="en-US" sz="1200" dirty="0"/>
          </a:p>
        </p:txBody>
      </p:sp>
      <p:sp>
        <p:nvSpPr>
          <p:cNvPr id="21" name="Shape 19"/>
          <p:cNvSpPr/>
          <p:nvPr/>
        </p:nvSpPr>
        <p:spPr>
          <a:xfrm>
            <a:off x="6291072" y="3840480"/>
            <a:ext cx="5349240" cy="1874520"/>
          </a:xfrm>
          <a:prstGeom prst="rect">
            <a:avLst/>
          </a:prstGeom>
          <a:solidFill>
            <a:srgbClr val="FDF3EE"/>
          </a:solidFill>
          <a:ln w="9525">
            <a:solidFill>
              <a:srgbClr val="E2E7EA"/>
            </a:solidFill>
            <a:prstDash val="solid"/>
          </a:ln>
        </p:spPr>
        <p:txBody>
          <a:bodyPr/>
          <a:lstStyle/>
          <a:p>
            <a:endParaRPr lang="en-GB"/>
          </a:p>
        </p:txBody>
      </p:sp>
      <p:sp>
        <p:nvSpPr>
          <p:cNvPr id="22" name="Text 20"/>
          <p:cNvSpPr txBox="1"/>
          <p:nvPr/>
        </p:nvSpPr>
        <p:spPr>
          <a:xfrm>
            <a:off x="6565392" y="4059936"/>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AND THE WORK SPLITS EVENLY</a:t>
            </a:r>
            <a:endParaRPr lang="en-US" sz="900" dirty="0"/>
          </a:p>
        </p:txBody>
      </p:sp>
      <p:sp>
        <p:nvSpPr>
          <p:cNvPr id="23" name="Text 21"/>
          <p:cNvSpPr txBox="1"/>
          <p:nvPr/>
        </p:nvSpPr>
        <p:spPr>
          <a:xfrm>
            <a:off x="6565392" y="4389120"/>
            <a:ext cx="4800600" cy="1207008"/>
          </a:xfrm>
          <a:prstGeom prst="rect">
            <a:avLst/>
          </a:prstGeom>
          <a:noFill/>
          <a:ln/>
        </p:spPr>
        <p:txBody>
          <a:bodyPr wrap="square" lIns="0" tIns="0" rIns="0" bIns="0" rtlCol="0" anchor="t"/>
          <a:lstStyle/>
          <a:p>
            <a:pPr marL="0" indent="0">
              <a:lnSpc>
                <a:spcPts val="1700"/>
              </a:lnSpc>
              <a:buNone/>
            </a:pPr>
            <a:r>
              <a:rPr lang="en-US" sz="1200" dirty="0">
                <a:solidFill>
                  <a:srgbClr val="0E2230"/>
                </a:solidFill>
                <a:latin typeface="Arial" pitchFamily="34" charset="0"/>
                <a:ea typeface="Arial" pitchFamily="34" charset="-122"/>
                <a:cs typeface="Arial" pitchFamily="34" charset="-120"/>
              </a:rPr>
              <a:t>Of the 43 root causes worth acting on, 20 need something built and 20 need something adopted. This is not a programme that can be sold as one or the other. Half the money buys artefacts; half buys the behaviour that makes them count.</a:t>
            </a:r>
            <a:endParaRPr lang="en-US" sz="1200" dirty="0"/>
          </a:p>
        </p:txBody>
      </p:sp>
      <p:sp>
        <p:nvSpPr>
          <p:cNvPr id="24" name="Text 22"/>
          <p:cNvSpPr txBox="1"/>
          <p:nvPr/>
        </p:nvSpPr>
        <p:spPr>
          <a:xfrm>
            <a:off x="548640" y="612648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Nothing here was abandoned. It was started, checked at the gate, and never watched again.</a:t>
            </a:r>
            <a:endParaRPr lang="en-US" sz="1250" dirty="0"/>
          </a:p>
        </p:txBody>
      </p:sp>
      <p:sp>
        <p:nvSpPr>
          <p:cNvPr id="25" name="Text 23"/>
          <p:cNvSpPr txBox="1"/>
          <p:nvPr/>
        </p:nvSpPr>
        <p:spPr>
          <a:xfrm>
            <a:off x="548640" y="638251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The question is not what was bought. It is what observes it.</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08 · </a:t>
            </a:r>
            <a:r>
              <a:rPr lang="en-US" sz="1050" b="1" kern="0" spc="140" dirty="0">
                <a:solidFill>
                  <a:srgbClr val="0E2230"/>
                </a:solidFill>
                <a:latin typeface="Arial" pitchFamily="34" charset="0"/>
                <a:ea typeface="Arial" pitchFamily="34" charset="-122"/>
                <a:cs typeface="Arial" pitchFamily="34" charset="-120"/>
              </a:rPr>
              <a:t>WHERE THE TWO READINGS COME APART</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The evidence stops at Level 3.</a:t>
            </a:r>
            <a:r>
              <a:rPr lang="en-US" sz="2700" b="1" dirty="0">
                <a:solidFill>
                  <a:srgbClr val="F05A22"/>
                </a:solidFill>
                <a:latin typeface="Arial" pitchFamily="34" charset="0"/>
                <a:ea typeface="Arial" pitchFamily="34" charset="-122"/>
                <a:cs typeface="Arial" pitchFamily="34" charset="-120"/>
              </a:rPr>
              <a:t> The problems do not.</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Read level by level across all seven capabilities. Top bar: the state of the artefacts that level requires. Bottom bar: how many of that level’s problems people report living with.</a:t>
            </a:r>
            <a:endParaRPr lang="en-US" sz="1200" dirty="0"/>
          </a:p>
        </p:txBody>
      </p:sp>
      <p:sp>
        <p:nvSpPr>
          <p:cNvPr id="6" name="Text 4"/>
          <p:cNvSpPr txBox="1"/>
          <p:nvPr/>
        </p:nvSpPr>
        <p:spPr>
          <a:xfrm>
            <a:off x="685800" y="2103120"/>
            <a:ext cx="1554480" cy="256032"/>
          </a:xfrm>
          <a:prstGeom prst="rect">
            <a:avLst/>
          </a:prstGeom>
          <a:noFill/>
          <a:ln/>
        </p:spPr>
        <p:txBody>
          <a:bodyPr wrap="square" lIns="0" tIns="0" rIns="0" bIns="0" rtlCol="0" anchor="ctr"/>
          <a:lstStyle/>
          <a:p>
            <a:pPr marL="0" indent="0">
              <a:buNone/>
            </a:pPr>
            <a:r>
              <a:rPr lang="en-US" sz="1300" b="1" dirty="0">
                <a:solidFill>
                  <a:srgbClr val="0E2230"/>
                </a:solidFill>
                <a:latin typeface="Arial" pitchFamily="34" charset="0"/>
                <a:ea typeface="Arial" pitchFamily="34" charset="-122"/>
                <a:cs typeface="Arial" pitchFamily="34" charset="-120"/>
              </a:rPr>
              <a:t>Level 2</a:t>
            </a:r>
            <a:endParaRPr lang="en-US" sz="1300" dirty="0"/>
          </a:p>
        </p:txBody>
      </p:sp>
      <p:sp>
        <p:nvSpPr>
          <p:cNvPr id="7" name="Text 5"/>
          <p:cNvSpPr txBox="1"/>
          <p:nvPr/>
        </p:nvSpPr>
        <p:spPr>
          <a:xfrm>
            <a:off x="685800" y="2377440"/>
            <a:ext cx="1554480" cy="219456"/>
          </a:xfrm>
          <a:prstGeom prst="rect">
            <a:avLst/>
          </a:prstGeom>
          <a:noFill/>
          <a:ln/>
        </p:spPr>
        <p:txBody>
          <a:bodyPr wrap="square" lIns="0" tIns="0" rIns="0" bIns="0" rtlCol="0" anchor="ctr"/>
          <a:lstStyle/>
          <a:p>
            <a:pPr marL="0" indent="0">
              <a:buNone/>
            </a:pPr>
            <a:r>
              <a:rPr lang="en-US" sz="850" kern="0" spc="120" dirty="0">
                <a:solidFill>
                  <a:srgbClr val="9AA5AC"/>
                </a:solidFill>
                <a:latin typeface="Arial" pitchFamily="34" charset="0"/>
                <a:ea typeface="Arial" pitchFamily="34" charset="-122"/>
                <a:cs typeface="Arial" pitchFamily="34" charset="-120"/>
              </a:rPr>
              <a:t>DEFINED</a:t>
            </a:r>
            <a:endParaRPr lang="en-US" sz="850" dirty="0"/>
          </a:p>
        </p:txBody>
      </p:sp>
      <p:sp>
        <p:nvSpPr>
          <p:cNvPr id="8" name="Shape 6"/>
          <p:cNvSpPr/>
          <p:nvPr/>
        </p:nvSpPr>
        <p:spPr>
          <a:xfrm>
            <a:off x="2331720" y="2103120"/>
            <a:ext cx="5518404" cy="256032"/>
          </a:xfrm>
          <a:prstGeom prst="rect">
            <a:avLst/>
          </a:prstGeom>
          <a:solidFill>
            <a:srgbClr val="0E2230"/>
          </a:solidFill>
          <a:ln w="9525">
            <a:solidFill>
              <a:srgbClr val="0E2230"/>
            </a:solidFill>
            <a:prstDash val="solid"/>
          </a:ln>
        </p:spPr>
        <p:txBody>
          <a:bodyPr/>
          <a:lstStyle/>
          <a:p>
            <a:endParaRPr lang="en-GB"/>
          </a:p>
        </p:txBody>
      </p:sp>
      <p:sp>
        <p:nvSpPr>
          <p:cNvPr id="9" name="Shape 7"/>
          <p:cNvSpPr/>
          <p:nvPr/>
        </p:nvSpPr>
        <p:spPr>
          <a:xfrm>
            <a:off x="7850124" y="2103120"/>
            <a:ext cx="2253996" cy="256032"/>
          </a:xfrm>
          <a:prstGeom prst="rect">
            <a:avLst/>
          </a:prstGeom>
          <a:solidFill>
            <a:srgbClr val="F6D9A8"/>
          </a:solidFill>
          <a:ln w="9525">
            <a:solidFill>
              <a:srgbClr val="C08A2E"/>
            </a:solidFill>
            <a:prstDash val="solid"/>
          </a:ln>
        </p:spPr>
        <p:txBody>
          <a:bodyPr/>
          <a:lstStyle/>
          <a:p>
            <a:endParaRPr lang="en-GB"/>
          </a:p>
        </p:txBody>
      </p:sp>
      <p:sp>
        <p:nvSpPr>
          <p:cNvPr id="10" name="Text 8"/>
          <p:cNvSpPr txBox="1"/>
          <p:nvPr/>
        </p:nvSpPr>
        <p:spPr>
          <a:xfrm>
            <a:off x="10241280" y="2103120"/>
            <a:ext cx="777240" cy="256032"/>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71%</a:t>
            </a:r>
            <a:endParaRPr lang="en-US" sz="1200" dirty="0"/>
          </a:p>
        </p:txBody>
      </p:sp>
      <p:sp>
        <p:nvSpPr>
          <p:cNvPr id="11" name="Shape 9"/>
          <p:cNvSpPr/>
          <p:nvPr/>
        </p:nvSpPr>
        <p:spPr>
          <a:xfrm>
            <a:off x="2331720" y="2414016"/>
            <a:ext cx="7772400" cy="256032"/>
          </a:xfrm>
          <a:prstGeom prst="rect">
            <a:avLst/>
          </a:prstGeom>
          <a:solidFill>
            <a:srgbClr val="EDF1F3"/>
          </a:solidFill>
          <a:ln w="6350">
            <a:solidFill>
              <a:srgbClr val="EDF1F3"/>
            </a:solidFill>
            <a:prstDash val="solid"/>
          </a:ln>
        </p:spPr>
        <p:txBody>
          <a:bodyPr/>
          <a:lstStyle/>
          <a:p>
            <a:endParaRPr lang="en-GB"/>
          </a:p>
        </p:txBody>
      </p:sp>
      <p:sp>
        <p:nvSpPr>
          <p:cNvPr id="12" name="Shape 10"/>
          <p:cNvSpPr/>
          <p:nvPr/>
        </p:nvSpPr>
        <p:spPr>
          <a:xfrm>
            <a:off x="2331720" y="2414016"/>
            <a:ext cx="1088136" cy="256032"/>
          </a:xfrm>
          <a:prstGeom prst="rect">
            <a:avLst/>
          </a:prstGeom>
          <a:solidFill>
            <a:srgbClr val="F05A22"/>
          </a:solidFill>
          <a:ln w="6350">
            <a:solidFill>
              <a:srgbClr val="F05A22"/>
            </a:solidFill>
            <a:prstDash val="solid"/>
          </a:ln>
        </p:spPr>
        <p:txBody>
          <a:bodyPr/>
          <a:lstStyle/>
          <a:p>
            <a:endParaRPr lang="en-GB"/>
          </a:p>
        </p:txBody>
      </p:sp>
      <p:sp>
        <p:nvSpPr>
          <p:cNvPr id="13" name="Text 11"/>
          <p:cNvSpPr txBox="1"/>
          <p:nvPr/>
        </p:nvSpPr>
        <p:spPr>
          <a:xfrm>
            <a:off x="10241280" y="2414016"/>
            <a:ext cx="777240" cy="256032"/>
          </a:xfrm>
          <a:prstGeom prst="rect">
            <a:avLst/>
          </a:prstGeom>
          <a:noFill/>
          <a:ln/>
        </p:spPr>
        <p:txBody>
          <a:bodyPr wrap="square" lIns="0" tIns="0" rIns="0" bIns="0" rtlCol="0" anchor="ctr"/>
          <a:lstStyle/>
          <a:p>
            <a:pPr marL="0" indent="0">
              <a:buNone/>
            </a:pPr>
            <a:r>
              <a:rPr lang="en-US" sz="1200" b="1" dirty="0">
                <a:solidFill>
                  <a:srgbClr val="F05A22"/>
                </a:solidFill>
                <a:latin typeface="Arial" pitchFamily="34" charset="0"/>
                <a:ea typeface="Arial" pitchFamily="34" charset="-122"/>
                <a:cs typeface="Arial" pitchFamily="34" charset="-120"/>
              </a:rPr>
              <a:t>14%</a:t>
            </a:r>
            <a:endParaRPr lang="en-US" sz="1200" dirty="0"/>
          </a:p>
        </p:txBody>
      </p:sp>
      <p:sp>
        <p:nvSpPr>
          <p:cNvPr id="14" name="Text 12"/>
          <p:cNvSpPr txBox="1"/>
          <p:nvPr/>
        </p:nvSpPr>
        <p:spPr>
          <a:xfrm>
            <a:off x="685800" y="3035808"/>
            <a:ext cx="1554480" cy="256032"/>
          </a:xfrm>
          <a:prstGeom prst="rect">
            <a:avLst/>
          </a:prstGeom>
          <a:noFill/>
          <a:ln/>
        </p:spPr>
        <p:txBody>
          <a:bodyPr wrap="square" lIns="0" tIns="0" rIns="0" bIns="0" rtlCol="0" anchor="ctr"/>
          <a:lstStyle/>
          <a:p>
            <a:pPr marL="0" indent="0">
              <a:buNone/>
            </a:pPr>
            <a:r>
              <a:rPr lang="en-US" sz="1300" b="1" dirty="0">
                <a:solidFill>
                  <a:srgbClr val="0E2230"/>
                </a:solidFill>
                <a:latin typeface="Arial" pitchFamily="34" charset="0"/>
                <a:ea typeface="Arial" pitchFamily="34" charset="-122"/>
                <a:cs typeface="Arial" pitchFamily="34" charset="-120"/>
              </a:rPr>
              <a:t>Level 3</a:t>
            </a:r>
            <a:endParaRPr lang="en-US" sz="1300" dirty="0"/>
          </a:p>
        </p:txBody>
      </p:sp>
      <p:sp>
        <p:nvSpPr>
          <p:cNvPr id="15" name="Text 13"/>
          <p:cNvSpPr txBox="1"/>
          <p:nvPr/>
        </p:nvSpPr>
        <p:spPr>
          <a:xfrm>
            <a:off x="685800" y="3310128"/>
            <a:ext cx="1554480" cy="219456"/>
          </a:xfrm>
          <a:prstGeom prst="rect">
            <a:avLst/>
          </a:prstGeom>
          <a:noFill/>
          <a:ln/>
        </p:spPr>
        <p:txBody>
          <a:bodyPr wrap="square" lIns="0" tIns="0" rIns="0" bIns="0" rtlCol="0" anchor="ctr"/>
          <a:lstStyle/>
          <a:p>
            <a:pPr marL="0" indent="0">
              <a:buNone/>
            </a:pPr>
            <a:r>
              <a:rPr lang="en-US" sz="850" kern="0" spc="120" dirty="0">
                <a:solidFill>
                  <a:srgbClr val="9AA5AC"/>
                </a:solidFill>
                <a:latin typeface="Arial" pitchFamily="34" charset="0"/>
                <a:ea typeface="Arial" pitchFamily="34" charset="-122"/>
                <a:cs typeface="Arial" pitchFamily="34" charset="-120"/>
              </a:rPr>
              <a:t>CONSISTENT</a:t>
            </a:r>
            <a:endParaRPr lang="en-US" sz="850" dirty="0"/>
          </a:p>
        </p:txBody>
      </p:sp>
      <p:sp>
        <p:nvSpPr>
          <p:cNvPr id="16" name="Shape 14"/>
          <p:cNvSpPr/>
          <p:nvPr/>
        </p:nvSpPr>
        <p:spPr>
          <a:xfrm>
            <a:off x="2331720" y="3035808"/>
            <a:ext cx="2253996" cy="256032"/>
          </a:xfrm>
          <a:prstGeom prst="rect">
            <a:avLst/>
          </a:prstGeom>
          <a:solidFill>
            <a:srgbClr val="0E2230"/>
          </a:solidFill>
          <a:ln w="9525">
            <a:solidFill>
              <a:srgbClr val="0E2230"/>
            </a:solidFill>
            <a:prstDash val="solid"/>
          </a:ln>
        </p:spPr>
        <p:txBody>
          <a:bodyPr/>
          <a:lstStyle/>
          <a:p>
            <a:endParaRPr lang="en-GB"/>
          </a:p>
        </p:txBody>
      </p:sp>
      <p:sp>
        <p:nvSpPr>
          <p:cNvPr id="17" name="Shape 15"/>
          <p:cNvSpPr/>
          <p:nvPr/>
        </p:nvSpPr>
        <p:spPr>
          <a:xfrm>
            <a:off x="4585716" y="3035808"/>
            <a:ext cx="4430268" cy="256032"/>
          </a:xfrm>
          <a:prstGeom prst="rect">
            <a:avLst/>
          </a:prstGeom>
          <a:solidFill>
            <a:srgbClr val="F6D9A8"/>
          </a:solidFill>
          <a:ln w="9525">
            <a:solidFill>
              <a:srgbClr val="C08A2E"/>
            </a:solidFill>
            <a:prstDash val="solid"/>
          </a:ln>
        </p:spPr>
        <p:txBody>
          <a:bodyPr/>
          <a:lstStyle/>
          <a:p>
            <a:endParaRPr lang="en-GB"/>
          </a:p>
        </p:txBody>
      </p:sp>
      <p:sp>
        <p:nvSpPr>
          <p:cNvPr id="18" name="Shape 16"/>
          <p:cNvSpPr/>
          <p:nvPr/>
        </p:nvSpPr>
        <p:spPr>
          <a:xfrm>
            <a:off x="9015984" y="3035808"/>
            <a:ext cx="1088136" cy="256032"/>
          </a:xfrm>
          <a:prstGeom prst="rect">
            <a:avLst/>
          </a:prstGeom>
          <a:solidFill>
            <a:srgbClr val="EDF1F3"/>
          </a:solidFill>
          <a:ln w="9525">
            <a:solidFill>
              <a:srgbClr val="C9D2D7"/>
            </a:solidFill>
            <a:prstDash val="solid"/>
          </a:ln>
        </p:spPr>
        <p:txBody>
          <a:bodyPr/>
          <a:lstStyle/>
          <a:p>
            <a:endParaRPr lang="en-GB"/>
          </a:p>
        </p:txBody>
      </p:sp>
      <p:sp>
        <p:nvSpPr>
          <p:cNvPr id="19" name="Text 17"/>
          <p:cNvSpPr txBox="1"/>
          <p:nvPr/>
        </p:nvSpPr>
        <p:spPr>
          <a:xfrm>
            <a:off x="10241280" y="3035808"/>
            <a:ext cx="777240" cy="256032"/>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29%</a:t>
            </a:r>
            <a:endParaRPr lang="en-US" sz="1200" dirty="0"/>
          </a:p>
        </p:txBody>
      </p:sp>
      <p:sp>
        <p:nvSpPr>
          <p:cNvPr id="20" name="Shape 18"/>
          <p:cNvSpPr/>
          <p:nvPr/>
        </p:nvSpPr>
        <p:spPr>
          <a:xfrm>
            <a:off x="2331720" y="3346704"/>
            <a:ext cx="7772400" cy="256032"/>
          </a:xfrm>
          <a:prstGeom prst="rect">
            <a:avLst/>
          </a:prstGeom>
          <a:solidFill>
            <a:srgbClr val="EDF1F3"/>
          </a:solidFill>
          <a:ln w="6350">
            <a:solidFill>
              <a:srgbClr val="EDF1F3"/>
            </a:solidFill>
            <a:prstDash val="solid"/>
          </a:ln>
        </p:spPr>
        <p:txBody>
          <a:bodyPr/>
          <a:lstStyle/>
          <a:p>
            <a:endParaRPr lang="en-GB"/>
          </a:p>
        </p:txBody>
      </p:sp>
      <p:sp>
        <p:nvSpPr>
          <p:cNvPr id="21" name="Shape 19"/>
          <p:cNvSpPr/>
          <p:nvPr/>
        </p:nvSpPr>
        <p:spPr>
          <a:xfrm>
            <a:off x="2331720" y="3346704"/>
            <a:ext cx="2953512" cy="256032"/>
          </a:xfrm>
          <a:prstGeom prst="rect">
            <a:avLst/>
          </a:prstGeom>
          <a:solidFill>
            <a:srgbClr val="F05A22"/>
          </a:solidFill>
          <a:ln w="6350">
            <a:solidFill>
              <a:srgbClr val="F05A22"/>
            </a:solidFill>
            <a:prstDash val="solid"/>
          </a:ln>
        </p:spPr>
        <p:txBody>
          <a:bodyPr/>
          <a:lstStyle/>
          <a:p>
            <a:endParaRPr lang="en-GB"/>
          </a:p>
        </p:txBody>
      </p:sp>
      <p:sp>
        <p:nvSpPr>
          <p:cNvPr id="22" name="Text 20"/>
          <p:cNvSpPr txBox="1"/>
          <p:nvPr/>
        </p:nvSpPr>
        <p:spPr>
          <a:xfrm>
            <a:off x="10241280" y="3346704"/>
            <a:ext cx="777240" cy="256032"/>
          </a:xfrm>
          <a:prstGeom prst="rect">
            <a:avLst/>
          </a:prstGeom>
          <a:noFill/>
          <a:ln/>
        </p:spPr>
        <p:txBody>
          <a:bodyPr wrap="square" lIns="0" tIns="0" rIns="0" bIns="0" rtlCol="0" anchor="ctr"/>
          <a:lstStyle/>
          <a:p>
            <a:pPr marL="0" indent="0">
              <a:buNone/>
            </a:pPr>
            <a:r>
              <a:rPr lang="en-US" sz="1200" b="1" dirty="0">
                <a:solidFill>
                  <a:srgbClr val="F05A22"/>
                </a:solidFill>
                <a:latin typeface="Arial" pitchFamily="34" charset="0"/>
                <a:ea typeface="Arial" pitchFamily="34" charset="-122"/>
                <a:cs typeface="Arial" pitchFamily="34" charset="-120"/>
              </a:rPr>
              <a:t>38%</a:t>
            </a:r>
            <a:endParaRPr lang="en-US" sz="1200" dirty="0"/>
          </a:p>
        </p:txBody>
      </p:sp>
      <p:sp>
        <p:nvSpPr>
          <p:cNvPr id="23" name="Shape 21"/>
          <p:cNvSpPr/>
          <p:nvPr/>
        </p:nvSpPr>
        <p:spPr>
          <a:xfrm>
            <a:off x="548640" y="3858768"/>
            <a:ext cx="11091672" cy="877824"/>
          </a:xfrm>
          <a:prstGeom prst="rect">
            <a:avLst/>
          </a:prstGeom>
          <a:solidFill>
            <a:srgbClr val="FDEEE8"/>
          </a:solidFill>
          <a:ln w="6350">
            <a:solidFill>
              <a:srgbClr val="FDEEE8"/>
            </a:solidFill>
            <a:prstDash val="solid"/>
          </a:ln>
        </p:spPr>
        <p:txBody>
          <a:bodyPr/>
          <a:lstStyle/>
          <a:p>
            <a:endParaRPr lang="en-GB"/>
          </a:p>
        </p:txBody>
      </p:sp>
      <p:sp>
        <p:nvSpPr>
          <p:cNvPr id="24" name="Text 22"/>
          <p:cNvSpPr txBox="1"/>
          <p:nvPr/>
        </p:nvSpPr>
        <p:spPr>
          <a:xfrm>
            <a:off x="685800" y="3968496"/>
            <a:ext cx="1554480" cy="256032"/>
          </a:xfrm>
          <a:prstGeom prst="rect">
            <a:avLst/>
          </a:prstGeom>
          <a:noFill/>
          <a:ln/>
        </p:spPr>
        <p:txBody>
          <a:bodyPr wrap="square" lIns="0" tIns="0" rIns="0" bIns="0" rtlCol="0" anchor="ctr"/>
          <a:lstStyle/>
          <a:p>
            <a:pPr marL="0" indent="0">
              <a:buNone/>
            </a:pPr>
            <a:r>
              <a:rPr lang="en-US" sz="1300" b="1" dirty="0">
                <a:solidFill>
                  <a:srgbClr val="0E2230"/>
                </a:solidFill>
                <a:latin typeface="Arial" pitchFamily="34" charset="0"/>
                <a:ea typeface="Arial" pitchFamily="34" charset="-122"/>
                <a:cs typeface="Arial" pitchFamily="34" charset="-120"/>
              </a:rPr>
              <a:t>Level 4</a:t>
            </a:r>
            <a:endParaRPr lang="en-US" sz="1300" dirty="0"/>
          </a:p>
        </p:txBody>
      </p:sp>
      <p:sp>
        <p:nvSpPr>
          <p:cNvPr id="25" name="Text 23"/>
          <p:cNvSpPr txBox="1"/>
          <p:nvPr/>
        </p:nvSpPr>
        <p:spPr>
          <a:xfrm>
            <a:off x="685800" y="4242816"/>
            <a:ext cx="1554480" cy="219456"/>
          </a:xfrm>
          <a:prstGeom prst="rect">
            <a:avLst/>
          </a:prstGeom>
          <a:noFill/>
          <a:ln/>
        </p:spPr>
        <p:txBody>
          <a:bodyPr wrap="square" lIns="0" tIns="0" rIns="0" bIns="0" rtlCol="0" anchor="ctr"/>
          <a:lstStyle/>
          <a:p>
            <a:pPr marL="0" indent="0">
              <a:buNone/>
            </a:pPr>
            <a:r>
              <a:rPr lang="en-US" sz="850" kern="0" spc="120" dirty="0">
                <a:solidFill>
                  <a:srgbClr val="9AA5AC"/>
                </a:solidFill>
                <a:latin typeface="Arial" pitchFamily="34" charset="0"/>
                <a:ea typeface="Arial" pitchFamily="34" charset="-122"/>
                <a:cs typeface="Arial" pitchFamily="34" charset="-120"/>
              </a:rPr>
              <a:t>MANAGED</a:t>
            </a:r>
            <a:endParaRPr lang="en-US" sz="850" dirty="0"/>
          </a:p>
        </p:txBody>
      </p:sp>
      <p:sp>
        <p:nvSpPr>
          <p:cNvPr id="26" name="Shape 24"/>
          <p:cNvSpPr/>
          <p:nvPr/>
        </p:nvSpPr>
        <p:spPr>
          <a:xfrm>
            <a:off x="2331720" y="3968496"/>
            <a:ext cx="2953512" cy="256032"/>
          </a:xfrm>
          <a:prstGeom prst="rect">
            <a:avLst/>
          </a:prstGeom>
          <a:solidFill>
            <a:srgbClr val="F6D9A8"/>
          </a:solidFill>
          <a:ln w="9525">
            <a:solidFill>
              <a:srgbClr val="C08A2E"/>
            </a:solidFill>
            <a:prstDash val="solid"/>
          </a:ln>
        </p:spPr>
        <p:txBody>
          <a:bodyPr/>
          <a:lstStyle/>
          <a:p>
            <a:endParaRPr lang="en-GB"/>
          </a:p>
        </p:txBody>
      </p:sp>
      <p:sp>
        <p:nvSpPr>
          <p:cNvPr id="27" name="Shape 25"/>
          <p:cNvSpPr/>
          <p:nvPr/>
        </p:nvSpPr>
        <p:spPr>
          <a:xfrm>
            <a:off x="5285232" y="3968496"/>
            <a:ext cx="4818888" cy="256032"/>
          </a:xfrm>
          <a:prstGeom prst="rect">
            <a:avLst/>
          </a:prstGeom>
          <a:solidFill>
            <a:srgbClr val="EDF1F3"/>
          </a:solidFill>
          <a:ln w="9525">
            <a:solidFill>
              <a:srgbClr val="C9D2D7"/>
            </a:solidFill>
            <a:prstDash val="solid"/>
          </a:ln>
        </p:spPr>
        <p:txBody>
          <a:bodyPr/>
          <a:lstStyle/>
          <a:p>
            <a:endParaRPr lang="en-GB"/>
          </a:p>
        </p:txBody>
      </p:sp>
      <p:sp>
        <p:nvSpPr>
          <p:cNvPr id="28" name="Text 26"/>
          <p:cNvSpPr txBox="1"/>
          <p:nvPr/>
        </p:nvSpPr>
        <p:spPr>
          <a:xfrm>
            <a:off x="10241280" y="3968496"/>
            <a:ext cx="777240" cy="256032"/>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0%</a:t>
            </a:r>
            <a:endParaRPr lang="en-US" sz="1200" dirty="0"/>
          </a:p>
        </p:txBody>
      </p:sp>
      <p:sp>
        <p:nvSpPr>
          <p:cNvPr id="29" name="Shape 27"/>
          <p:cNvSpPr/>
          <p:nvPr/>
        </p:nvSpPr>
        <p:spPr>
          <a:xfrm>
            <a:off x="2331720" y="4279392"/>
            <a:ext cx="7772400" cy="256032"/>
          </a:xfrm>
          <a:prstGeom prst="rect">
            <a:avLst/>
          </a:prstGeom>
          <a:solidFill>
            <a:srgbClr val="EDF1F3"/>
          </a:solidFill>
          <a:ln w="6350">
            <a:solidFill>
              <a:srgbClr val="EDF1F3"/>
            </a:solidFill>
            <a:prstDash val="solid"/>
          </a:ln>
        </p:spPr>
        <p:txBody>
          <a:bodyPr/>
          <a:lstStyle/>
          <a:p>
            <a:endParaRPr lang="en-GB"/>
          </a:p>
        </p:txBody>
      </p:sp>
      <p:sp>
        <p:nvSpPr>
          <p:cNvPr id="30" name="Shape 28"/>
          <p:cNvSpPr/>
          <p:nvPr/>
        </p:nvSpPr>
        <p:spPr>
          <a:xfrm>
            <a:off x="2331720" y="4279392"/>
            <a:ext cx="6995160" cy="256032"/>
          </a:xfrm>
          <a:prstGeom prst="rect">
            <a:avLst/>
          </a:prstGeom>
          <a:solidFill>
            <a:srgbClr val="F05A22"/>
          </a:solidFill>
          <a:ln w="6350">
            <a:solidFill>
              <a:srgbClr val="F05A22"/>
            </a:solidFill>
            <a:prstDash val="solid"/>
          </a:ln>
        </p:spPr>
        <p:txBody>
          <a:bodyPr/>
          <a:lstStyle/>
          <a:p>
            <a:endParaRPr lang="en-GB"/>
          </a:p>
        </p:txBody>
      </p:sp>
      <p:sp>
        <p:nvSpPr>
          <p:cNvPr id="31" name="Text 29"/>
          <p:cNvSpPr txBox="1"/>
          <p:nvPr/>
        </p:nvSpPr>
        <p:spPr>
          <a:xfrm>
            <a:off x="10241280" y="4279392"/>
            <a:ext cx="777240" cy="256032"/>
          </a:xfrm>
          <a:prstGeom prst="rect">
            <a:avLst/>
          </a:prstGeom>
          <a:noFill/>
          <a:ln/>
        </p:spPr>
        <p:txBody>
          <a:bodyPr wrap="square" lIns="0" tIns="0" rIns="0" bIns="0" rtlCol="0" anchor="ctr"/>
          <a:lstStyle/>
          <a:p>
            <a:pPr marL="0" indent="0">
              <a:buNone/>
            </a:pPr>
            <a:r>
              <a:rPr lang="en-US" sz="1200" b="1" dirty="0">
                <a:solidFill>
                  <a:srgbClr val="F05A22"/>
                </a:solidFill>
                <a:latin typeface="Arial" pitchFamily="34" charset="0"/>
                <a:ea typeface="Arial" pitchFamily="34" charset="-122"/>
                <a:cs typeface="Arial" pitchFamily="34" charset="-120"/>
              </a:rPr>
              <a:t>90%</a:t>
            </a:r>
            <a:endParaRPr lang="en-US" sz="1200" dirty="0"/>
          </a:p>
        </p:txBody>
      </p:sp>
      <p:sp>
        <p:nvSpPr>
          <p:cNvPr id="32" name="Shape 30"/>
          <p:cNvSpPr/>
          <p:nvPr/>
        </p:nvSpPr>
        <p:spPr>
          <a:xfrm>
            <a:off x="548640" y="4791456"/>
            <a:ext cx="11091672" cy="877824"/>
          </a:xfrm>
          <a:prstGeom prst="rect">
            <a:avLst/>
          </a:prstGeom>
          <a:solidFill>
            <a:srgbClr val="FDEEE8"/>
          </a:solidFill>
          <a:ln w="6350">
            <a:solidFill>
              <a:srgbClr val="FDEEE8"/>
            </a:solidFill>
            <a:prstDash val="solid"/>
          </a:ln>
        </p:spPr>
        <p:txBody>
          <a:bodyPr/>
          <a:lstStyle/>
          <a:p>
            <a:endParaRPr lang="en-GB"/>
          </a:p>
        </p:txBody>
      </p:sp>
      <p:sp>
        <p:nvSpPr>
          <p:cNvPr id="33" name="Text 31"/>
          <p:cNvSpPr txBox="1"/>
          <p:nvPr/>
        </p:nvSpPr>
        <p:spPr>
          <a:xfrm>
            <a:off x="685800" y="4901184"/>
            <a:ext cx="1554480" cy="256032"/>
          </a:xfrm>
          <a:prstGeom prst="rect">
            <a:avLst/>
          </a:prstGeom>
          <a:noFill/>
          <a:ln/>
        </p:spPr>
        <p:txBody>
          <a:bodyPr wrap="square" lIns="0" tIns="0" rIns="0" bIns="0" rtlCol="0" anchor="ctr"/>
          <a:lstStyle/>
          <a:p>
            <a:pPr marL="0" indent="0">
              <a:buNone/>
            </a:pPr>
            <a:r>
              <a:rPr lang="en-US" sz="1300" b="1" dirty="0">
                <a:solidFill>
                  <a:srgbClr val="0E2230"/>
                </a:solidFill>
                <a:latin typeface="Arial" pitchFamily="34" charset="0"/>
                <a:ea typeface="Arial" pitchFamily="34" charset="-122"/>
                <a:cs typeface="Arial" pitchFamily="34" charset="-120"/>
              </a:rPr>
              <a:t>Level 5</a:t>
            </a:r>
            <a:endParaRPr lang="en-US" sz="1300" dirty="0"/>
          </a:p>
        </p:txBody>
      </p:sp>
      <p:sp>
        <p:nvSpPr>
          <p:cNvPr id="34" name="Text 32"/>
          <p:cNvSpPr txBox="1"/>
          <p:nvPr/>
        </p:nvSpPr>
        <p:spPr>
          <a:xfrm>
            <a:off x="685800" y="5175504"/>
            <a:ext cx="1554480" cy="219456"/>
          </a:xfrm>
          <a:prstGeom prst="rect">
            <a:avLst/>
          </a:prstGeom>
          <a:noFill/>
          <a:ln/>
        </p:spPr>
        <p:txBody>
          <a:bodyPr wrap="square" lIns="0" tIns="0" rIns="0" bIns="0" rtlCol="0" anchor="ctr"/>
          <a:lstStyle/>
          <a:p>
            <a:pPr marL="0" indent="0">
              <a:buNone/>
            </a:pPr>
            <a:r>
              <a:rPr lang="en-US" sz="850" kern="0" spc="120" dirty="0">
                <a:solidFill>
                  <a:srgbClr val="9AA5AC"/>
                </a:solidFill>
                <a:latin typeface="Arial" pitchFamily="34" charset="0"/>
                <a:ea typeface="Arial" pitchFamily="34" charset="-122"/>
                <a:cs typeface="Arial" pitchFamily="34" charset="-120"/>
              </a:rPr>
              <a:t>OPTIMISED</a:t>
            </a:r>
            <a:endParaRPr lang="en-US" sz="850" dirty="0"/>
          </a:p>
        </p:txBody>
      </p:sp>
      <p:sp>
        <p:nvSpPr>
          <p:cNvPr id="35" name="Shape 33"/>
          <p:cNvSpPr/>
          <p:nvPr/>
        </p:nvSpPr>
        <p:spPr>
          <a:xfrm>
            <a:off x="2331720" y="4901184"/>
            <a:ext cx="2331720" cy="256032"/>
          </a:xfrm>
          <a:prstGeom prst="rect">
            <a:avLst/>
          </a:prstGeom>
          <a:solidFill>
            <a:srgbClr val="F6D9A8"/>
          </a:solidFill>
          <a:ln w="9525">
            <a:solidFill>
              <a:srgbClr val="C08A2E"/>
            </a:solidFill>
            <a:prstDash val="solid"/>
          </a:ln>
        </p:spPr>
        <p:txBody>
          <a:bodyPr/>
          <a:lstStyle/>
          <a:p>
            <a:endParaRPr lang="en-GB"/>
          </a:p>
        </p:txBody>
      </p:sp>
      <p:sp>
        <p:nvSpPr>
          <p:cNvPr id="36" name="Shape 34"/>
          <p:cNvSpPr/>
          <p:nvPr/>
        </p:nvSpPr>
        <p:spPr>
          <a:xfrm>
            <a:off x="4663440" y="4901184"/>
            <a:ext cx="5440680" cy="256032"/>
          </a:xfrm>
          <a:prstGeom prst="rect">
            <a:avLst/>
          </a:prstGeom>
          <a:solidFill>
            <a:srgbClr val="EDF1F3"/>
          </a:solidFill>
          <a:ln w="9525">
            <a:solidFill>
              <a:srgbClr val="C9D2D7"/>
            </a:solidFill>
            <a:prstDash val="solid"/>
          </a:ln>
        </p:spPr>
        <p:txBody>
          <a:bodyPr/>
          <a:lstStyle/>
          <a:p>
            <a:endParaRPr lang="en-GB"/>
          </a:p>
        </p:txBody>
      </p:sp>
      <p:sp>
        <p:nvSpPr>
          <p:cNvPr id="37" name="Text 35"/>
          <p:cNvSpPr txBox="1"/>
          <p:nvPr/>
        </p:nvSpPr>
        <p:spPr>
          <a:xfrm>
            <a:off x="10241280" y="4901184"/>
            <a:ext cx="777240" cy="256032"/>
          </a:xfrm>
          <a:prstGeom prst="rect">
            <a:avLst/>
          </a:prstGeom>
          <a:noFill/>
          <a:ln/>
        </p:spPr>
        <p:txBody>
          <a:bodyPr wrap="square" lIns="0" tIns="0" rIns="0" bIns="0" rtlCol="0" anchor="ctr"/>
          <a:lstStyle/>
          <a:p>
            <a:pPr marL="0" indent="0">
              <a:buNone/>
            </a:pPr>
            <a:r>
              <a:rPr lang="en-US" sz="1200" b="1" dirty="0">
                <a:solidFill>
                  <a:srgbClr val="0E2230"/>
                </a:solidFill>
                <a:latin typeface="Arial" pitchFamily="34" charset="0"/>
                <a:ea typeface="Arial" pitchFamily="34" charset="-122"/>
                <a:cs typeface="Arial" pitchFamily="34" charset="-120"/>
              </a:rPr>
              <a:t>0%</a:t>
            </a:r>
            <a:endParaRPr lang="en-US" sz="1200" dirty="0"/>
          </a:p>
        </p:txBody>
      </p:sp>
      <p:sp>
        <p:nvSpPr>
          <p:cNvPr id="38" name="Shape 36"/>
          <p:cNvSpPr/>
          <p:nvPr/>
        </p:nvSpPr>
        <p:spPr>
          <a:xfrm>
            <a:off x="2331720" y="5212080"/>
            <a:ext cx="7772400" cy="256032"/>
          </a:xfrm>
          <a:prstGeom prst="rect">
            <a:avLst/>
          </a:prstGeom>
          <a:solidFill>
            <a:srgbClr val="EDF1F3"/>
          </a:solidFill>
          <a:ln w="6350">
            <a:solidFill>
              <a:srgbClr val="EDF1F3"/>
            </a:solidFill>
            <a:prstDash val="solid"/>
          </a:ln>
        </p:spPr>
        <p:txBody>
          <a:bodyPr/>
          <a:lstStyle/>
          <a:p>
            <a:endParaRPr lang="en-GB"/>
          </a:p>
        </p:txBody>
      </p:sp>
      <p:sp>
        <p:nvSpPr>
          <p:cNvPr id="39" name="Shape 37"/>
          <p:cNvSpPr/>
          <p:nvPr/>
        </p:nvSpPr>
        <p:spPr>
          <a:xfrm>
            <a:off x="2331720" y="5212080"/>
            <a:ext cx="7772400" cy="256032"/>
          </a:xfrm>
          <a:prstGeom prst="rect">
            <a:avLst/>
          </a:prstGeom>
          <a:solidFill>
            <a:srgbClr val="F05A22"/>
          </a:solidFill>
          <a:ln w="6350">
            <a:solidFill>
              <a:srgbClr val="F05A22"/>
            </a:solidFill>
            <a:prstDash val="solid"/>
          </a:ln>
        </p:spPr>
        <p:txBody>
          <a:bodyPr/>
          <a:lstStyle/>
          <a:p>
            <a:endParaRPr lang="en-GB"/>
          </a:p>
        </p:txBody>
      </p:sp>
      <p:sp>
        <p:nvSpPr>
          <p:cNvPr id="40" name="Text 38"/>
          <p:cNvSpPr txBox="1"/>
          <p:nvPr/>
        </p:nvSpPr>
        <p:spPr>
          <a:xfrm>
            <a:off x="10241280" y="5212080"/>
            <a:ext cx="777240" cy="256032"/>
          </a:xfrm>
          <a:prstGeom prst="rect">
            <a:avLst/>
          </a:prstGeom>
          <a:noFill/>
          <a:ln/>
        </p:spPr>
        <p:txBody>
          <a:bodyPr wrap="square" lIns="0" tIns="0" rIns="0" bIns="0" rtlCol="0" anchor="ctr"/>
          <a:lstStyle/>
          <a:p>
            <a:pPr marL="0" indent="0">
              <a:buNone/>
            </a:pPr>
            <a:r>
              <a:rPr lang="en-US" sz="1200" b="1" dirty="0">
                <a:solidFill>
                  <a:srgbClr val="F05A22"/>
                </a:solidFill>
                <a:latin typeface="Arial" pitchFamily="34" charset="0"/>
                <a:ea typeface="Arial" pitchFamily="34" charset="-122"/>
                <a:cs typeface="Arial" pitchFamily="34" charset="-120"/>
              </a:rPr>
              <a:t>100%</a:t>
            </a:r>
            <a:endParaRPr lang="en-US" sz="1200" dirty="0"/>
          </a:p>
        </p:txBody>
      </p:sp>
      <p:sp>
        <p:nvSpPr>
          <p:cNvPr id="41" name="Text 39"/>
          <p:cNvSpPr txBox="1"/>
          <p:nvPr/>
        </p:nvSpPr>
        <p:spPr>
          <a:xfrm>
            <a:off x="2331720" y="5907024"/>
            <a:ext cx="8229600" cy="237744"/>
          </a:xfrm>
          <a:prstGeom prst="rect">
            <a:avLst/>
          </a:prstGeom>
          <a:noFill/>
          <a:ln/>
        </p:spPr>
        <p:txBody>
          <a:bodyPr wrap="square" lIns="0" tIns="0" rIns="0" bIns="0" rtlCol="0" anchor="ctr"/>
          <a:lstStyle/>
          <a:p>
            <a:pPr marL="0" indent="0">
              <a:buNone/>
            </a:pPr>
            <a:r>
              <a:rPr lang="en-US" sz="1000" dirty="0">
                <a:solidFill>
                  <a:srgbClr val="0E2230"/>
                </a:solidFill>
                <a:latin typeface="Arial" pitchFamily="34" charset="0"/>
                <a:ea typeface="Arial" pitchFamily="34" charset="-122"/>
                <a:cs typeface="Arial" pitchFamily="34" charset="-120"/>
              </a:rPr>
              <a:t>■ </a:t>
            </a:r>
            <a:r>
              <a:rPr lang="en-US" sz="1000" dirty="0">
                <a:solidFill>
                  <a:srgbClr val="5A6672"/>
                </a:solidFill>
                <a:latin typeface="Arial" pitchFamily="34" charset="0"/>
                <a:ea typeface="Arial" pitchFamily="34" charset="-122"/>
                <a:cs typeface="Arial" pitchFamily="34" charset="-120"/>
              </a:rPr>
              <a:t>In place   </a:t>
            </a:r>
            <a:r>
              <a:rPr lang="en-US" sz="1000" dirty="0">
                <a:solidFill>
                  <a:srgbClr val="C08A2E"/>
                </a:solidFill>
                <a:latin typeface="Arial" pitchFamily="34" charset="0"/>
                <a:ea typeface="Arial" pitchFamily="34" charset="-122"/>
                <a:cs typeface="Arial" pitchFamily="34" charset="-120"/>
              </a:rPr>
              <a:t>■ </a:t>
            </a:r>
            <a:r>
              <a:rPr lang="en-US" sz="1000" dirty="0">
                <a:solidFill>
                  <a:srgbClr val="5A6672"/>
                </a:solidFill>
                <a:latin typeface="Arial" pitchFamily="34" charset="0"/>
                <a:ea typeface="Arial" pitchFamily="34" charset="-122"/>
                <a:cs typeface="Arial" pitchFamily="34" charset="-120"/>
              </a:rPr>
              <a:t>Half-built   </a:t>
            </a:r>
            <a:r>
              <a:rPr lang="en-US" sz="1000" dirty="0">
                <a:solidFill>
                  <a:srgbClr val="9AA5AC"/>
                </a:solidFill>
                <a:latin typeface="Arial" pitchFamily="34" charset="0"/>
                <a:ea typeface="Arial" pitchFamily="34" charset="-122"/>
                <a:cs typeface="Arial" pitchFamily="34" charset="-120"/>
              </a:rPr>
              <a:t>□ </a:t>
            </a:r>
            <a:r>
              <a:rPr lang="en-US" sz="1000" dirty="0">
                <a:solidFill>
                  <a:srgbClr val="5A6672"/>
                </a:solidFill>
                <a:latin typeface="Arial" pitchFamily="34" charset="0"/>
                <a:ea typeface="Arial" pitchFamily="34" charset="-122"/>
                <a:cs typeface="Arial" pitchFamily="34" charset="-120"/>
              </a:rPr>
              <a:t>Missing        </a:t>
            </a:r>
            <a:r>
              <a:rPr lang="en-US" sz="1000" dirty="0">
                <a:solidFill>
                  <a:srgbClr val="F05A22"/>
                </a:solidFill>
                <a:latin typeface="Arial" pitchFamily="34" charset="0"/>
                <a:ea typeface="Arial" pitchFamily="34" charset="-122"/>
                <a:cs typeface="Arial" pitchFamily="34" charset="-120"/>
              </a:rPr>
              <a:t>■ </a:t>
            </a:r>
            <a:r>
              <a:rPr lang="en-US" sz="1000" dirty="0">
                <a:solidFill>
                  <a:srgbClr val="5A6672"/>
                </a:solidFill>
                <a:latin typeface="Arial" pitchFamily="34" charset="0"/>
                <a:ea typeface="Arial" pitchFamily="34" charset="-122"/>
                <a:cs typeface="Arial" pitchFamily="34" charset="-120"/>
              </a:rPr>
              <a:t>Problems people report</a:t>
            </a:r>
            <a:endParaRPr lang="en-US" sz="1000" dirty="0"/>
          </a:p>
        </p:txBody>
      </p:sp>
      <p:sp>
        <p:nvSpPr>
          <p:cNvPr id="42" name="Text 40"/>
          <p:cNvSpPr txBox="1"/>
          <p:nvPr/>
        </p:nvSpPr>
        <p:spPr>
          <a:xfrm>
            <a:off x="548640" y="6236208"/>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At Level 2 every required artefact is at least started. At Level 4 none is complete and 62% are absent —</a:t>
            </a:r>
            <a:endParaRPr lang="en-US" sz="1250" dirty="0"/>
          </a:p>
        </p:txBody>
      </p:sp>
      <p:sp>
        <p:nvSpPr>
          <p:cNvPr id="43" name="Text 41"/>
          <p:cNvSpPr txBox="1"/>
          <p:nvPr/>
        </p:nvSpPr>
        <p:spPr>
          <a:xfrm>
            <a:off x="548640" y="6492240"/>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while nine in ten of the Level 4 problems are being reported right now.</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09 · </a:t>
            </a:r>
            <a:r>
              <a:rPr lang="en-US" sz="1050" b="1" kern="0" spc="140" dirty="0">
                <a:solidFill>
                  <a:srgbClr val="0E2230"/>
                </a:solidFill>
                <a:latin typeface="Arial" pitchFamily="34" charset="0"/>
                <a:ea typeface="Arial" pitchFamily="34" charset="-122"/>
                <a:cs typeface="Arial" pitchFamily="34" charset="-120"/>
              </a:rPr>
              <a:t>THE FULL READING</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2990"/>
              </a:lnSpc>
              <a:buNone/>
            </a:pPr>
            <a:r>
              <a:rPr lang="en-US" sz="2600" b="1" dirty="0">
                <a:solidFill>
                  <a:srgbClr val="0E2230"/>
                </a:solidFill>
                <a:latin typeface="Arial" pitchFamily="34" charset="0"/>
                <a:ea typeface="Arial" pitchFamily="34" charset="-122"/>
                <a:cs typeface="Arial" pitchFamily="34" charset="-120"/>
              </a:rPr>
              <a:t>Every mark taken,</a:t>
            </a:r>
            <a:r>
              <a:rPr lang="en-US" sz="2600" b="1" dirty="0">
                <a:solidFill>
                  <a:srgbClr val="F05A22"/>
                </a:solidFill>
                <a:latin typeface="Arial" pitchFamily="34" charset="0"/>
                <a:ea typeface="Arial" pitchFamily="34" charset="-122"/>
                <a:cs typeface="Arial" pitchFamily="34" charset="-120"/>
              </a:rPr>
              <a:t> on one slide.</a:t>
            </a:r>
            <a:endParaRPr lang="en-US" sz="2600" dirty="0"/>
          </a:p>
        </p:txBody>
      </p:sp>
      <p:sp>
        <p:nvSpPr>
          <p:cNvPr id="5" name="Text 3"/>
          <p:cNvSpPr txBox="1"/>
          <p:nvPr/>
        </p:nvSpPr>
        <p:spPr>
          <a:xfrm>
            <a:off x="548640" y="1298448"/>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Seven capabilities down, four maturity levels across. Within each level one column per dimension — and within each column, the evidence reading stacked above the lived-experience reading.</a:t>
            </a:r>
            <a:endParaRPr lang="en-US" sz="1200" dirty="0"/>
          </a:p>
        </p:txBody>
      </p:sp>
      <p:sp>
        <p:nvSpPr>
          <p:cNvPr id="6" name="Text 4"/>
          <p:cNvSpPr txBox="1"/>
          <p:nvPr/>
        </p:nvSpPr>
        <p:spPr>
          <a:xfrm>
            <a:off x="3246120" y="1920240"/>
            <a:ext cx="1783080" cy="219456"/>
          </a:xfrm>
          <a:prstGeom prst="rect">
            <a:avLst/>
          </a:prstGeom>
          <a:noFill/>
          <a:ln/>
        </p:spPr>
        <p:txBody>
          <a:bodyPr wrap="square" lIns="0" tIns="0" rIns="0" bIns="0" rtlCol="0" anchor="ctr"/>
          <a:lstStyle/>
          <a:p>
            <a:pPr marL="0" indent="0" algn="ctr">
              <a:buNone/>
            </a:pPr>
            <a:r>
              <a:rPr lang="en-US" sz="900" b="1" kern="0" spc="60" dirty="0">
                <a:solidFill>
                  <a:srgbClr val="0E2230"/>
                </a:solidFill>
                <a:latin typeface="Arial" pitchFamily="34" charset="0"/>
                <a:ea typeface="Arial" pitchFamily="34" charset="-122"/>
                <a:cs typeface="Arial" pitchFamily="34" charset="-120"/>
              </a:rPr>
              <a:t>L2 DEFINED</a:t>
            </a:r>
            <a:endParaRPr lang="en-US" sz="900" dirty="0"/>
          </a:p>
        </p:txBody>
      </p:sp>
      <p:sp>
        <p:nvSpPr>
          <p:cNvPr id="7" name="Text 5"/>
          <p:cNvSpPr txBox="1"/>
          <p:nvPr/>
        </p:nvSpPr>
        <p:spPr>
          <a:xfrm>
            <a:off x="5266944" y="1920240"/>
            <a:ext cx="1783080" cy="219456"/>
          </a:xfrm>
          <a:prstGeom prst="rect">
            <a:avLst/>
          </a:prstGeom>
          <a:noFill/>
          <a:ln/>
        </p:spPr>
        <p:txBody>
          <a:bodyPr wrap="square" lIns="0" tIns="0" rIns="0" bIns="0" rtlCol="0" anchor="ctr"/>
          <a:lstStyle/>
          <a:p>
            <a:pPr marL="0" indent="0" algn="ctr">
              <a:buNone/>
            </a:pPr>
            <a:r>
              <a:rPr lang="en-US" sz="900" b="1" kern="0" spc="60" dirty="0">
                <a:solidFill>
                  <a:srgbClr val="0E2230"/>
                </a:solidFill>
                <a:latin typeface="Arial" pitchFamily="34" charset="0"/>
                <a:ea typeface="Arial" pitchFamily="34" charset="-122"/>
                <a:cs typeface="Arial" pitchFamily="34" charset="-120"/>
              </a:rPr>
              <a:t>L3 CONSISTENT</a:t>
            </a:r>
            <a:endParaRPr lang="en-US" sz="900" dirty="0"/>
          </a:p>
        </p:txBody>
      </p:sp>
      <p:sp>
        <p:nvSpPr>
          <p:cNvPr id="8" name="Text 6"/>
          <p:cNvSpPr txBox="1"/>
          <p:nvPr/>
        </p:nvSpPr>
        <p:spPr>
          <a:xfrm>
            <a:off x="7287768" y="1920240"/>
            <a:ext cx="1783080" cy="219456"/>
          </a:xfrm>
          <a:prstGeom prst="rect">
            <a:avLst/>
          </a:prstGeom>
          <a:noFill/>
          <a:ln/>
        </p:spPr>
        <p:txBody>
          <a:bodyPr wrap="square" lIns="0" tIns="0" rIns="0" bIns="0" rtlCol="0" anchor="ctr"/>
          <a:lstStyle/>
          <a:p>
            <a:pPr marL="0" indent="0" algn="ctr">
              <a:buNone/>
            </a:pPr>
            <a:r>
              <a:rPr lang="en-US" sz="900" b="1" kern="0" spc="60" dirty="0">
                <a:solidFill>
                  <a:srgbClr val="0E2230"/>
                </a:solidFill>
                <a:latin typeface="Arial" pitchFamily="34" charset="0"/>
                <a:ea typeface="Arial" pitchFamily="34" charset="-122"/>
                <a:cs typeface="Arial" pitchFamily="34" charset="-120"/>
              </a:rPr>
              <a:t>L4 MANAGED</a:t>
            </a:r>
            <a:endParaRPr lang="en-US" sz="900" dirty="0"/>
          </a:p>
        </p:txBody>
      </p:sp>
      <p:sp>
        <p:nvSpPr>
          <p:cNvPr id="9" name="Text 7"/>
          <p:cNvSpPr txBox="1"/>
          <p:nvPr/>
        </p:nvSpPr>
        <p:spPr>
          <a:xfrm>
            <a:off x="9308592" y="1920240"/>
            <a:ext cx="1783080" cy="219456"/>
          </a:xfrm>
          <a:prstGeom prst="rect">
            <a:avLst/>
          </a:prstGeom>
          <a:noFill/>
          <a:ln/>
        </p:spPr>
        <p:txBody>
          <a:bodyPr wrap="square" lIns="0" tIns="0" rIns="0" bIns="0" rtlCol="0" anchor="ctr"/>
          <a:lstStyle/>
          <a:p>
            <a:pPr marL="0" indent="0" algn="ctr">
              <a:buNone/>
            </a:pPr>
            <a:r>
              <a:rPr lang="en-US" sz="900" b="1" kern="0" spc="60" dirty="0">
                <a:solidFill>
                  <a:srgbClr val="0E2230"/>
                </a:solidFill>
                <a:latin typeface="Arial" pitchFamily="34" charset="0"/>
                <a:ea typeface="Arial" pitchFamily="34" charset="-122"/>
                <a:cs typeface="Arial" pitchFamily="34" charset="-120"/>
              </a:rPr>
              <a:t>L5 OPTIMISED</a:t>
            </a:r>
            <a:endParaRPr lang="en-US" sz="900" dirty="0"/>
          </a:p>
        </p:txBody>
      </p:sp>
      <p:sp>
        <p:nvSpPr>
          <p:cNvPr id="10" name="Text 8"/>
          <p:cNvSpPr txBox="1"/>
          <p:nvPr/>
        </p:nvSpPr>
        <p:spPr>
          <a:xfrm>
            <a:off x="11018520" y="1920240"/>
            <a:ext cx="640080" cy="219456"/>
          </a:xfrm>
          <a:prstGeom prst="rect">
            <a:avLst/>
          </a:prstGeom>
          <a:noFill/>
          <a:ln/>
        </p:spPr>
        <p:txBody>
          <a:bodyPr wrap="square" lIns="0" tIns="0" rIns="0" bIns="0" rtlCol="0" anchor="ctr"/>
          <a:lstStyle/>
          <a:p>
            <a:pPr marL="0" indent="0" algn="r">
              <a:buNone/>
            </a:pPr>
            <a:r>
              <a:rPr lang="en-US" sz="850" kern="0" spc="80" dirty="0">
                <a:solidFill>
                  <a:srgbClr val="9AA5AC"/>
                </a:solidFill>
                <a:latin typeface="Arial" pitchFamily="34" charset="0"/>
                <a:ea typeface="Arial" pitchFamily="34" charset="-122"/>
                <a:cs typeface="Arial" pitchFamily="34" charset="-120"/>
              </a:rPr>
              <a:t>SCORE</a:t>
            </a:r>
            <a:endParaRPr lang="en-US" sz="850" dirty="0"/>
          </a:p>
        </p:txBody>
      </p:sp>
      <p:sp>
        <p:nvSpPr>
          <p:cNvPr id="11" name="Shape 9"/>
          <p:cNvSpPr/>
          <p:nvPr/>
        </p:nvSpPr>
        <p:spPr>
          <a:xfrm>
            <a:off x="548640" y="2157984"/>
            <a:ext cx="11091672" cy="0"/>
          </a:xfrm>
          <a:prstGeom prst="line">
            <a:avLst/>
          </a:prstGeom>
          <a:noFill/>
          <a:ln w="12700">
            <a:solidFill>
              <a:srgbClr val="0E2230"/>
            </a:solidFill>
            <a:prstDash val="solid"/>
          </a:ln>
        </p:spPr>
        <p:txBody>
          <a:bodyPr/>
          <a:lstStyle/>
          <a:p>
            <a:endParaRPr lang="en-GB"/>
          </a:p>
        </p:txBody>
      </p:sp>
      <p:sp>
        <p:nvSpPr>
          <p:cNvPr id="12" name="Text 10"/>
          <p:cNvSpPr txBox="1"/>
          <p:nvPr/>
        </p:nvSpPr>
        <p:spPr>
          <a:xfrm>
            <a:off x="621792" y="22311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Pipeline Foundations</a:t>
            </a:r>
            <a:endParaRPr lang="en-US" sz="1000" dirty="0"/>
          </a:p>
        </p:txBody>
      </p:sp>
      <p:sp>
        <p:nvSpPr>
          <p:cNvPr id="13" name="Text 11"/>
          <p:cNvSpPr txBox="1"/>
          <p:nvPr/>
        </p:nvSpPr>
        <p:spPr>
          <a:xfrm>
            <a:off x="621792" y="24414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Roles · Process · CRM</a:t>
            </a:r>
            <a:endParaRPr lang="en-US" sz="750" dirty="0"/>
          </a:p>
        </p:txBody>
      </p:sp>
      <p:sp>
        <p:nvSpPr>
          <p:cNvPr id="14" name="Shape 12"/>
          <p:cNvSpPr/>
          <p:nvPr/>
        </p:nvSpPr>
        <p:spPr>
          <a:xfrm>
            <a:off x="3246120" y="2267712"/>
            <a:ext cx="551688" cy="146304"/>
          </a:xfrm>
          <a:prstGeom prst="rect">
            <a:avLst/>
          </a:prstGeom>
          <a:solidFill>
            <a:srgbClr val="F6D9A8"/>
          </a:solidFill>
          <a:ln w="9525">
            <a:solidFill>
              <a:srgbClr val="C08A2E"/>
            </a:solidFill>
            <a:prstDash val="solid"/>
          </a:ln>
        </p:spPr>
        <p:txBody>
          <a:bodyPr/>
          <a:lstStyle/>
          <a:p>
            <a:endParaRPr lang="en-GB"/>
          </a:p>
        </p:txBody>
      </p:sp>
      <p:sp>
        <p:nvSpPr>
          <p:cNvPr id="15" name="Shape 13"/>
          <p:cNvSpPr/>
          <p:nvPr/>
        </p:nvSpPr>
        <p:spPr>
          <a:xfrm>
            <a:off x="3246120" y="2441448"/>
            <a:ext cx="551688" cy="146304"/>
          </a:xfrm>
          <a:prstGeom prst="rect">
            <a:avLst/>
          </a:prstGeom>
          <a:solidFill>
            <a:srgbClr val="FFFFFF"/>
          </a:solidFill>
          <a:ln w="9525">
            <a:solidFill>
              <a:srgbClr val="C9D2D7"/>
            </a:solidFill>
            <a:prstDash val="solid"/>
          </a:ln>
        </p:spPr>
        <p:txBody>
          <a:bodyPr/>
          <a:lstStyle/>
          <a:p>
            <a:endParaRPr lang="en-GB"/>
          </a:p>
        </p:txBody>
      </p:sp>
      <p:sp>
        <p:nvSpPr>
          <p:cNvPr id="16" name="Shape 14"/>
          <p:cNvSpPr/>
          <p:nvPr/>
        </p:nvSpPr>
        <p:spPr>
          <a:xfrm>
            <a:off x="3861816" y="2267712"/>
            <a:ext cx="551688" cy="146304"/>
          </a:xfrm>
          <a:prstGeom prst="rect">
            <a:avLst/>
          </a:prstGeom>
          <a:solidFill>
            <a:srgbClr val="0E2230"/>
          </a:solidFill>
          <a:ln w="9525">
            <a:solidFill>
              <a:srgbClr val="0E2230"/>
            </a:solidFill>
            <a:prstDash val="solid"/>
          </a:ln>
        </p:spPr>
        <p:txBody>
          <a:bodyPr/>
          <a:lstStyle/>
          <a:p>
            <a:endParaRPr lang="en-GB"/>
          </a:p>
        </p:txBody>
      </p:sp>
      <p:sp>
        <p:nvSpPr>
          <p:cNvPr id="17" name="Shape 15"/>
          <p:cNvSpPr/>
          <p:nvPr/>
        </p:nvSpPr>
        <p:spPr>
          <a:xfrm>
            <a:off x="3861816" y="2441448"/>
            <a:ext cx="551688" cy="146304"/>
          </a:xfrm>
          <a:prstGeom prst="rect">
            <a:avLst/>
          </a:prstGeom>
          <a:solidFill>
            <a:srgbClr val="FFFFFF"/>
          </a:solidFill>
          <a:ln w="9525">
            <a:solidFill>
              <a:srgbClr val="C9D2D7"/>
            </a:solidFill>
            <a:prstDash val="solid"/>
          </a:ln>
        </p:spPr>
        <p:txBody>
          <a:bodyPr/>
          <a:lstStyle/>
          <a:p>
            <a:endParaRPr lang="en-GB"/>
          </a:p>
        </p:txBody>
      </p:sp>
      <p:sp>
        <p:nvSpPr>
          <p:cNvPr id="18" name="Shape 16"/>
          <p:cNvSpPr/>
          <p:nvPr/>
        </p:nvSpPr>
        <p:spPr>
          <a:xfrm>
            <a:off x="4477512" y="2267712"/>
            <a:ext cx="551688" cy="146304"/>
          </a:xfrm>
          <a:prstGeom prst="rect">
            <a:avLst/>
          </a:prstGeom>
          <a:solidFill>
            <a:srgbClr val="0E2230"/>
          </a:solidFill>
          <a:ln w="9525">
            <a:solidFill>
              <a:srgbClr val="0E2230"/>
            </a:solidFill>
            <a:prstDash val="solid"/>
          </a:ln>
        </p:spPr>
        <p:txBody>
          <a:bodyPr/>
          <a:lstStyle/>
          <a:p>
            <a:endParaRPr lang="en-GB"/>
          </a:p>
        </p:txBody>
      </p:sp>
      <p:sp>
        <p:nvSpPr>
          <p:cNvPr id="19" name="Shape 17"/>
          <p:cNvSpPr/>
          <p:nvPr/>
        </p:nvSpPr>
        <p:spPr>
          <a:xfrm>
            <a:off x="4477512"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20" name="Shape 18"/>
          <p:cNvSpPr/>
          <p:nvPr/>
        </p:nvSpPr>
        <p:spPr>
          <a:xfrm>
            <a:off x="5266944" y="2267712"/>
            <a:ext cx="551688" cy="146304"/>
          </a:xfrm>
          <a:prstGeom prst="rect">
            <a:avLst/>
          </a:prstGeom>
          <a:solidFill>
            <a:srgbClr val="F6D9A8"/>
          </a:solidFill>
          <a:ln w="9525">
            <a:solidFill>
              <a:srgbClr val="C08A2E"/>
            </a:solidFill>
            <a:prstDash val="solid"/>
          </a:ln>
        </p:spPr>
        <p:txBody>
          <a:bodyPr/>
          <a:lstStyle/>
          <a:p>
            <a:endParaRPr lang="en-GB"/>
          </a:p>
        </p:txBody>
      </p:sp>
      <p:sp>
        <p:nvSpPr>
          <p:cNvPr id="21" name="Shape 19"/>
          <p:cNvSpPr/>
          <p:nvPr/>
        </p:nvSpPr>
        <p:spPr>
          <a:xfrm>
            <a:off x="5266944" y="2441448"/>
            <a:ext cx="551688" cy="146304"/>
          </a:xfrm>
          <a:prstGeom prst="rect">
            <a:avLst/>
          </a:prstGeom>
          <a:solidFill>
            <a:srgbClr val="FFFFFF"/>
          </a:solidFill>
          <a:ln w="9525">
            <a:solidFill>
              <a:srgbClr val="C9D2D7"/>
            </a:solidFill>
            <a:prstDash val="solid"/>
          </a:ln>
        </p:spPr>
        <p:txBody>
          <a:bodyPr/>
          <a:lstStyle/>
          <a:p>
            <a:endParaRPr lang="en-GB"/>
          </a:p>
        </p:txBody>
      </p:sp>
      <p:sp>
        <p:nvSpPr>
          <p:cNvPr id="22" name="Shape 20"/>
          <p:cNvSpPr/>
          <p:nvPr/>
        </p:nvSpPr>
        <p:spPr>
          <a:xfrm>
            <a:off x="5882640" y="2267712"/>
            <a:ext cx="551688" cy="146304"/>
          </a:xfrm>
          <a:prstGeom prst="rect">
            <a:avLst/>
          </a:prstGeom>
          <a:solidFill>
            <a:srgbClr val="0E2230"/>
          </a:solidFill>
          <a:ln w="9525">
            <a:solidFill>
              <a:srgbClr val="0E2230"/>
            </a:solidFill>
            <a:prstDash val="solid"/>
          </a:ln>
        </p:spPr>
        <p:txBody>
          <a:bodyPr/>
          <a:lstStyle/>
          <a:p>
            <a:endParaRPr lang="en-GB"/>
          </a:p>
        </p:txBody>
      </p:sp>
      <p:sp>
        <p:nvSpPr>
          <p:cNvPr id="23" name="Shape 21"/>
          <p:cNvSpPr/>
          <p:nvPr/>
        </p:nvSpPr>
        <p:spPr>
          <a:xfrm>
            <a:off x="5882640"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24" name="Shape 22"/>
          <p:cNvSpPr/>
          <p:nvPr/>
        </p:nvSpPr>
        <p:spPr>
          <a:xfrm>
            <a:off x="6498336" y="2267712"/>
            <a:ext cx="551688" cy="146304"/>
          </a:xfrm>
          <a:prstGeom prst="rect">
            <a:avLst/>
          </a:prstGeom>
          <a:solidFill>
            <a:srgbClr val="0E2230"/>
          </a:solidFill>
          <a:ln w="9525">
            <a:solidFill>
              <a:srgbClr val="0E2230"/>
            </a:solidFill>
            <a:prstDash val="solid"/>
          </a:ln>
        </p:spPr>
        <p:txBody>
          <a:bodyPr/>
          <a:lstStyle/>
          <a:p>
            <a:endParaRPr lang="en-GB"/>
          </a:p>
        </p:txBody>
      </p:sp>
      <p:sp>
        <p:nvSpPr>
          <p:cNvPr id="25" name="Shape 23"/>
          <p:cNvSpPr/>
          <p:nvPr/>
        </p:nvSpPr>
        <p:spPr>
          <a:xfrm>
            <a:off x="6498336"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26" name="Shape 24"/>
          <p:cNvSpPr/>
          <p:nvPr/>
        </p:nvSpPr>
        <p:spPr>
          <a:xfrm>
            <a:off x="7287768" y="2267712"/>
            <a:ext cx="551688" cy="146304"/>
          </a:xfrm>
          <a:prstGeom prst="rect">
            <a:avLst/>
          </a:prstGeom>
          <a:solidFill>
            <a:srgbClr val="FFFFFF"/>
          </a:solidFill>
          <a:ln w="9525">
            <a:solidFill>
              <a:srgbClr val="C9D2D7"/>
            </a:solidFill>
            <a:prstDash val="solid"/>
          </a:ln>
        </p:spPr>
        <p:txBody>
          <a:bodyPr/>
          <a:lstStyle/>
          <a:p>
            <a:endParaRPr lang="en-GB"/>
          </a:p>
        </p:txBody>
      </p:sp>
      <p:sp>
        <p:nvSpPr>
          <p:cNvPr id="27" name="Shape 25"/>
          <p:cNvSpPr/>
          <p:nvPr/>
        </p:nvSpPr>
        <p:spPr>
          <a:xfrm>
            <a:off x="7287768"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28" name="Shape 26"/>
          <p:cNvSpPr/>
          <p:nvPr/>
        </p:nvSpPr>
        <p:spPr>
          <a:xfrm>
            <a:off x="7903464" y="2267712"/>
            <a:ext cx="551688" cy="146304"/>
          </a:xfrm>
          <a:prstGeom prst="rect">
            <a:avLst/>
          </a:prstGeom>
          <a:solidFill>
            <a:srgbClr val="FFFFFF"/>
          </a:solidFill>
          <a:ln w="9525">
            <a:solidFill>
              <a:srgbClr val="C9D2D7"/>
            </a:solidFill>
            <a:prstDash val="solid"/>
          </a:ln>
        </p:spPr>
        <p:txBody>
          <a:bodyPr/>
          <a:lstStyle/>
          <a:p>
            <a:endParaRPr lang="en-GB"/>
          </a:p>
        </p:txBody>
      </p:sp>
      <p:sp>
        <p:nvSpPr>
          <p:cNvPr id="29" name="Shape 27"/>
          <p:cNvSpPr/>
          <p:nvPr/>
        </p:nvSpPr>
        <p:spPr>
          <a:xfrm>
            <a:off x="7903464"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30" name="Shape 28"/>
          <p:cNvSpPr/>
          <p:nvPr/>
        </p:nvSpPr>
        <p:spPr>
          <a:xfrm>
            <a:off x="8519160" y="2267712"/>
            <a:ext cx="551688" cy="146304"/>
          </a:xfrm>
          <a:prstGeom prst="rect">
            <a:avLst/>
          </a:prstGeom>
          <a:solidFill>
            <a:srgbClr val="F6D9A8"/>
          </a:solidFill>
          <a:ln w="9525">
            <a:solidFill>
              <a:srgbClr val="C08A2E"/>
            </a:solidFill>
            <a:prstDash val="solid"/>
          </a:ln>
        </p:spPr>
        <p:txBody>
          <a:bodyPr/>
          <a:lstStyle/>
          <a:p>
            <a:endParaRPr lang="en-GB"/>
          </a:p>
        </p:txBody>
      </p:sp>
      <p:sp>
        <p:nvSpPr>
          <p:cNvPr id="31" name="Shape 29"/>
          <p:cNvSpPr/>
          <p:nvPr/>
        </p:nvSpPr>
        <p:spPr>
          <a:xfrm>
            <a:off x="8519160"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32" name="Shape 30"/>
          <p:cNvSpPr/>
          <p:nvPr/>
        </p:nvSpPr>
        <p:spPr>
          <a:xfrm>
            <a:off x="9308592" y="2267712"/>
            <a:ext cx="551688" cy="146304"/>
          </a:xfrm>
          <a:prstGeom prst="rect">
            <a:avLst/>
          </a:prstGeom>
          <a:solidFill>
            <a:srgbClr val="F6D9A8"/>
          </a:solidFill>
          <a:ln w="9525">
            <a:solidFill>
              <a:srgbClr val="C08A2E"/>
            </a:solidFill>
            <a:prstDash val="solid"/>
          </a:ln>
        </p:spPr>
        <p:txBody>
          <a:bodyPr/>
          <a:lstStyle/>
          <a:p>
            <a:endParaRPr lang="en-GB"/>
          </a:p>
        </p:txBody>
      </p:sp>
      <p:sp>
        <p:nvSpPr>
          <p:cNvPr id="33" name="Shape 31"/>
          <p:cNvSpPr/>
          <p:nvPr/>
        </p:nvSpPr>
        <p:spPr>
          <a:xfrm>
            <a:off x="9308592"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34" name="Shape 32"/>
          <p:cNvSpPr/>
          <p:nvPr/>
        </p:nvSpPr>
        <p:spPr>
          <a:xfrm>
            <a:off x="9924288" y="2267712"/>
            <a:ext cx="551688" cy="146304"/>
          </a:xfrm>
          <a:prstGeom prst="rect">
            <a:avLst/>
          </a:prstGeom>
          <a:solidFill>
            <a:srgbClr val="FFFFFF"/>
          </a:solidFill>
          <a:ln w="9525">
            <a:solidFill>
              <a:srgbClr val="C9D2D7"/>
            </a:solidFill>
            <a:prstDash val="solid"/>
          </a:ln>
        </p:spPr>
        <p:txBody>
          <a:bodyPr/>
          <a:lstStyle/>
          <a:p>
            <a:endParaRPr lang="en-GB"/>
          </a:p>
        </p:txBody>
      </p:sp>
      <p:sp>
        <p:nvSpPr>
          <p:cNvPr id="35" name="Shape 33"/>
          <p:cNvSpPr/>
          <p:nvPr/>
        </p:nvSpPr>
        <p:spPr>
          <a:xfrm>
            <a:off x="9924288"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36" name="Shape 34"/>
          <p:cNvSpPr/>
          <p:nvPr/>
        </p:nvSpPr>
        <p:spPr>
          <a:xfrm>
            <a:off x="10539984" y="2267712"/>
            <a:ext cx="551688" cy="146304"/>
          </a:xfrm>
          <a:prstGeom prst="rect">
            <a:avLst/>
          </a:prstGeom>
          <a:solidFill>
            <a:srgbClr val="FFFFFF"/>
          </a:solidFill>
          <a:ln w="9525">
            <a:solidFill>
              <a:srgbClr val="C9D2D7"/>
            </a:solidFill>
            <a:prstDash val="solid"/>
          </a:ln>
        </p:spPr>
        <p:txBody>
          <a:bodyPr/>
          <a:lstStyle/>
          <a:p>
            <a:endParaRPr lang="en-GB"/>
          </a:p>
        </p:txBody>
      </p:sp>
      <p:sp>
        <p:nvSpPr>
          <p:cNvPr id="37" name="Shape 35"/>
          <p:cNvSpPr/>
          <p:nvPr/>
        </p:nvSpPr>
        <p:spPr>
          <a:xfrm>
            <a:off x="10539984" y="2441448"/>
            <a:ext cx="551688" cy="146304"/>
          </a:xfrm>
          <a:prstGeom prst="rect">
            <a:avLst/>
          </a:prstGeom>
          <a:solidFill>
            <a:srgbClr val="F05A22"/>
          </a:solidFill>
          <a:ln w="9525">
            <a:solidFill>
              <a:srgbClr val="F05A22"/>
            </a:solidFill>
            <a:prstDash val="solid"/>
          </a:ln>
        </p:spPr>
        <p:txBody>
          <a:bodyPr/>
          <a:lstStyle/>
          <a:p>
            <a:endParaRPr lang="en-GB"/>
          </a:p>
        </p:txBody>
      </p:sp>
      <p:sp>
        <p:nvSpPr>
          <p:cNvPr id="38" name="Text 36"/>
          <p:cNvSpPr txBox="1"/>
          <p:nvPr/>
        </p:nvSpPr>
        <p:spPr>
          <a:xfrm>
            <a:off x="10881360" y="23042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2.3</a:t>
            </a:r>
            <a:endParaRPr lang="en-US" sz="1300" dirty="0"/>
          </a:p>
        </p:txBody>
      </p:sp>
      <p:sp>
        <p:nvSpPr>
          <p:cNvPr id="39" name="Shape 37"/>
          <p:cNvSpPr/>
          <p:nvPr/>
        </p:nvSpPr>
        <p:spPr>
          <a:xfrm>
            <a:off x="548640" y="2651760"/>
            <a:ext cx="11091672" cy="0"/>
          </a:xfrm>
          <a:prstGeom prst="line">
            <a:avLst/>
          </a:prstGeom>
          <a:noFill/>
          <a:ln w="9525">
            <a:solidFill>
              <a:srgbClr val="E2E7EA"/>
            </a:solidFill>
            <a:prstDash val="solid"/>
          </a:ln>
        </p:spPr>
        <p:txBody>
          <a:bodyPr/>
          <a:lstStyle/>
          <a:p>
            <a:endParaRPr lang="en-GB"/>
          </a:p>
        </p:txBody>
      </p:sp>
      <p:sp>
        <p:nvSpPr>
          <p:cNvPr id="40" name="Text 38"/>
          <p:cNvSpPr txBox="1"/>
          <p:nvPr/>
        </p:nvSpPr>
        <p:spPr>
          <a:xfrm>
            <a:off x="621792" y="26883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Opportunity Qualification</a:t>
            </a:r>
            <a:endParaRPr lang="en-US" sz="1000" dirty="0"/>
          </a:p>
        </p:txBody>
      </p:sp>
      <p:sp>
        <p:nvSpPr>
          <p:cNvPr id="41" name="Text 39"/>
          <p:cNvSpPr txBox="1"/>
          <p:nvPr/>
        </p:nvSpPr>
        <p:spPr>
          <a:xfrm>
            <a:off x="621792" y="28986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Criteria · Data · Re-qual</a:t>
            </a:r>
            <a:endParaRPr lang="en-US" sz="750" dirty="0"/>
          </a:p>
        </p:txBody>
      </p:sp>
      <p:sp>
        <p:nvSpPr>
          <p:cNvPr id="42" name="Shape 40"/>
          <p:cNvSpPr/>
          <p:nvPr/>
        </p:nvSpPr>
        <p:spPr>
          <a:xfrm>
            <a:off x="3246120" y="2724912"/>
            <a:ext cx="551688" cy="146304"/>
          </a:xfrm>
          <a:prstGeom prst="rect">
            <a:avLst/>
          </a:prstGeom>
          <a:solidFill>
            <a:srgbClr val="F6D9A8"/>
          </a:solidFill>
          <a:ln w="9525">
            <a:solidFill>
              <a:srgbClr val="C08A2E"/>
            </a:solidFill>
            <a:prstDash val="solid"/>
          </a:ln>
        </p:spPr>
        <p:txBody>
          <a:bodyPr/>
          <a:lstStyle/>
          <a:p>
            <a:endParaRPr lang="en-GB"/>
          </a:p>
        </p:txBody>
      </p:sp>
      <p:sp>
        <p:nvSpPr>
          <p:cNvPr id="43" name="Shape 41"/>
          <p:cNvSpPr/>
          <p:nvPr/>
        </p:nvSpPr>
        <p:spPr>
          <a:xfrm>
            <a:off x="3246120" y="2898648"/>
            <a:ext cx="551688" cy="146304"/>
          </a:xfrm>
          <a:prstGeom prst="rect">
            <a:avLst/>
          </a:prstGeom>
          <a:solidFill>
            <a:srgbClr val="FFFFFF"/>
          </a:solidFill>
          <a:ln w="9525">
            <a:solidFill>
              <a:srgbClr val="C9D2D7"/>
            </a:solidFill>
            <a:prstDash val="solid"/>
          </a:ln>
        </p:spPr>
        <p:txBody>
          <a:bodyPr/>
          <a:lstStyle/>
          <a:p>
            <a:endParaRPr lang="en-GB"/>
          </a:p>
        </p:txBody>
      </p:sp>
      <p:sp>
        <p:nvSpPr>
          <p:cNvPr id="44" name="Shape 42"/>
          <p:cNvSpPr/>
          <p:nvPr/>
        </p:nvSpPr>
        <p:spPr>
          <a:xfrm>
            <a:off x="3861816" y="2724912"/>
            <a:ext cx="551688" cy="146304"/>
          </a:xfrm>
          <a:prstGeom prst="rect">
            <a:avLst/>
          </a:prstGeom>
          <a:solidFill>
            <a:srgbClr val="0E2230"/>
          </a:solidFill>
          <a:ln w="9525">
            <a:solidFill>
              <a:srgbClr val="0E2230"/>
            </a:solidFill>
            <a:prstDash val="solid"/>
          </a:ln>
        </p:spPr>
        <p:txBody>
          <a:bodyPr/>
          <a:lstStyle/>
          <a:p>
            <a:endParaRPr lang="en-GB"/>
          </a:p>
        </p:txBody>
      </p:sp>
      <p:sp>
        <p:nvSpPr>
          <p:cNvPr id="45" name="Shape 43"/>
          <p:cNvSpPr/>
          <p:nvPr/>
        </p:nvSpPr>
        <p:spPr>
          <a:xfrm>
            <a:off x="3861816" y="2898648"/>
            <a:ext cx="551688" cy="146304"/>
          </a:xfrm>
          <a:prstGeom prst="rect">
            <a:avLst/>
          </a:prstGeom>
          <a:solidFill>
            <a:srgbClr val="FFFFFF"/>
          </a:solidFill>
          <a:ln w="9525">
            <a:solidFill>
              <a:srgbClr val="C9D2D7"/>
            </a:solidFill>
            <a:prstDash val="solid"/>
          </a:ln>
        </p:spPr>
        <p:txBody>
          <a:bodyPr/>
          <a:lstStyle/>
          <a:p>
            <a:endParaRPr lang="en-GB"/>
          </a:p>
        </p:txBody>
      </p:sp>
      <p:sp>
        <p:nvSpPr>
          <p:cNvPr id="46" name="Shape 44"/>
          <p:cNvSpPr/>
          <p:nvPr/>
        </p:nvSpPr>
        <p:spPr>
          <a:xfrm>
            <a:off x="4477512" y="2724912"/>
            <a:ext cx="551688" cy="146304"/>
          </a:xfrm>
          <a:prstGeom prst="rect">
            <a:avLst/>
          </a:prstGeom>
          <a:solidFill>
            <a:srgbClr val="0E2230"/>
          </a:solidFill>
          <a:ln w="9525">
            <a:solidFill>
              <a:srgbClr val="0E2230"/>
            </a:solidFill>
            <a:prstDash val="solid"/>
          </a:ln>
        </p:spPr>
        <p:txBody>
          <a:bodyPr/>
          <a:lstStyle/>
          <a:p>
            <a:endParaRPr lang="en-GB"/>
          </a:p>
        </p:txBody>
      </p:sp>
      <p:sp>
        <p:nvSpPr>
          <p:cNvPr id="47" name="Shape 45"/>
          <p:cNvSpPr/>
          <p:nvPr/>
        </p:nvSpPr>
        <p:spPr>
          <a:xfrm>
            <a:off x="4477512"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48" name="Shape 46"/>
          <p:cNvSpPr/>
          <p:nvPr/>
        </p:nvSpPr>
        <p:spPr>
          <a:xfrm>
            <a:off x="5266944" y="2724912"/>
            <a:ext cx="551688" cy="146304"/>
          </a:xfrm>
          <a:prstGeom prst="rect">
            <a:avLst/>
          </a:prstGeom>
          <a:solidFill>
            <a:srgbClr val="F6D9A8"/>
          </a:solidFill>
          <a:ln w="9525">
            <a:solidFill>
              <a:srgbClr val="C08A2E"/>
            </a:solidFill>
            <a:prstDash val="solid"/>
          </a:ln>
        </p:spPr>
        <p:txBody>
          <a:bodyPr/>
          <a:lstStyle/>
          <a:p>
            <a:endParaRPr lang="en-GB"/>
          </a:p>
        </p:txBody>
      </p:sp>
      <p:sp>
        <p:nvSpPr>
          <p:cNvPr id="49" name="Shape 47"/>
          <p:cNvSpPr/>
          <p:nvPr/>
        </p:nvSpPr>
        <p:spPr>
          <a:xfrm>
            <a:off x="5266944"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50" name="Shape 48"/>
          <p:cNvSpPr/>
          <p:nvPr/>
        </p:nvSpPr>
        <p:spPr>
          <a:xfrm>
            <a:off x="5882640"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51" name="Shape 49"/>
          <p:cNvSpPr/>
          <p:nvPr/>
        </p:nvSpPr>
        <p:spPr>
          <a:xfrm>
            <a:off x="5882640"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52" name="Shape 50"/>
          <p:cNvSpPr/>
          <p:nvPr/>
        </p:nvSpPr>
        <p:spPr>
          <a:xfrm>
            <a:off x="6498336"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53" name="Shape 51"/>
          <p:cNvSpPr/>
          <p:nvPr/>
        </p:nvSpPr>
        <p:spPr>
          <a:xfrm>
            <a:off x="6498336" y="2898648"/>
            <a:ext cx="551688" cy="146304"/>
          </a:xfrm>
          <a:prstGeom prst="rect">
            <a:avLst/>
          </a:prstGeom>
          <a:solidFill>
            <a:srgbClr val="FFFFFF"/>
          </a:solidFill>
          <a:ln w="9525">
            <a:solidFill>
              <a:srgbClr val="C9D2D7"/>
            </a:solidFill>
            <a:prstDash val="solid"/>
          </a:ln>
        </p:spPr>
        <p:txBody>
          <a:bodyPr/>
          <a:lstStyle/>
          <a:p>
            <a:endParaRPr lang="en-GB"/>
          </a:p>
        </p:txBody>
      </p:sp>
      <p:sp>
        <p:nvSpPr>
          <p:cNvPr id="54" name="Shape 52"/>
          <p:cNvSpPr/>
          <p:nvPr/>
        </p:nvSpPr>
        <p:spPr>
          <a:xfrm>
            <a:off x="7287768" y="2724912"/>
            <a:ext cx="551688" cy="146304"/>
          </a:xfrm>
          <a:prstGeom prst="rect">
            <a:avLst/>
          </a:prstGeom>
          <a:solidFill>
            <a:srgbClr val="F6D9A8"/>
          </a:solidFill>
          <a:ln w="9525">
            <a:solidFill>
              <a:srgbClr val="C08A2E"/>
            </a:solidFill>
            <a:prstDash val="solid"/>
          </a:ln>
        </p:spPr>
        <p:txBody>
          <a:bodyPr/>
          <a:lstStyle/>
          <a:p>
            <a:endParaRPr lang="en-GB"/>
          </a:p>
        </p:txBody>
      </p:sp>
      <p:sp>
        <p:nvSpPr>
          <p:cNvPr id="55" name="Shape 53"/>
          <p:cNvSpPr/>
          <p:nvPr/>
        </p:nvSpPr>
        <p:spPr>
          <a:xfrm>
            <a:off x="7287768"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56" name="Shape 54"/>
          <p:cNvSpPr/>
          <p:nvPr/>
        </p:nvSpPr>
        <p:spPr>
          <a:xfrm>
            <a:off x="7903464"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57" name="Shape 55"/>
          <p:cNvSpPr/>
          <p:nvPr/>
        </p:nvSpPr>
        <p:spPr>
          <a:xfrm>
            <a:off x="7903464"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58" name="Shape 56"/>
          <p:cNvSpPr/>
          <p:nvPr/>
        </p:nvSpPr>
        <p:spPr>
          <a:xfrm>
            <a:off x="8519160"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59" name="Shape 57"/>
          <p:cNvSpPr/>
          <p:nvPr/>
        </p:nvSpPr>
        <p:spPr>
          <a:xfrm>
            <a:off x="8519160"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60" name="Shape 58"/>
          <p:cNvSpPr/>
          <p:nvPr/>
        </p:nvSpPr>
        <p:spPr>
          <a:xfrm>
            <a:off x="9308592"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61" name="Shape 59"/>
          <p:cNvSpPr/>
          <p:nvPr/>
        </p:nvSpPr>
        <p:spPr>
          <a:xfrm>
            <a:off x="9308592"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62" name="Shape 60"/>
          <p:cNvSpPr/>
          <p:nvPr/>
        </p:nvSpPr>
        <p:spPr>
          <a:xfrm>
            <a:off x="9924288" y="2724912"/>
            <a:ext cx="551688" cy="146304"/>
          </a:xfrm>
          <a:prstGeom prst="rect">
            <a:avLst/>
          </a:prstGeom>
          <a:solidFill>
            <a:srgbClr val="FFFFFF"/>
          </a:solidFill>
          <a:ln w="9525">
            <a:solidFill>
              <a:srgbClr val="C9D2D7"/>
            </a:solidFill>
            <a:prstDash val="solid"/>
          </a:ln>
        </p:spPr>
        <p:txBody>
          <a:bodyPr/>
          <a:lstStyle/>
          <a:p>
            <a:endParaRPr lang="en-GB"/>
          </a:p>
        </p:txBody>
      </p:sp>
      <p:sp>
        <p:nvSpPr>
          <p:cNvPr id="63" name="Shape 61"/>
          <p:cNvSpPr/>
          <p:nvPr/>
        </p:nvSpPr>
        <p:spPr>
          <a:xfrm>
            <a:off x="9924288" y="2898648"/>
            <a:ext cx="551688" cy="146304"/>
          </a:xfrm>
          <a:prstGeom prst="rect">
            <a:avLst/>
          </a:prstGeom>
          <a:solidFill>
            <a:srgbClr val="F05A22"/>
          </a:solidFill>
          <a:ln w="9525">
            <a:solidFill>
              <a:srgbClr val="F05A22"/>
            </a:solidFill>
            <a:prstDash val="solid"/>
          </a:ln>
        </p:spPr>
        <p:txBody>
          <a:bodyPr/>
          <a:lstStyle/>
          <a:p>
            <a:endParaRPr lang="en-GB"/>
          </a:p>
        </p:txBody>
      </p:sp>
      <p:sp>
        <p:nvSpPr>
          <p:cNvPr id="64" name="Text 62"/>
          <p:cNvSpPr txBox="1"/>
          <p:nvPr/>
        </p:nvSpPr>
        <p:spPr>
          <a:xfrm>
            <a:off x="10881360" y="27614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2.2</a:t>
            </a:r>
            <a:endParaRPr lang="en-US" sz="1300" dirty="0"/>
          </a:p>
        </p:txBody>
      </p:sp>
      <p:sp>
        <p:nvSpPr>
          <p:cNvPr id="65" name="Shape 63"/>
          <p:cNvSpPr/>
          <p:nvPr/>
        </p:nvSpPr>
        <p:spPr>
          <a:xfrm>
            <a:off x="548640" y="3108960"/>
            <a:ext cx="11091672" cy="0"/>
          </a:xfrm>
          <a:prstGeom prst="line">
            <a:avLst/>
          </a:prstGeom>
          <a:noFill/>
          <a:ln w="9525">
            <a:solidFill>
              <a:srgbClr val="E2E7EA"/>
            </a:solidFill>
            <a:prstDash val="solid"/>
          </a:ln>
        </p:spPr>
        <p:txBody>
          <a:bodyPr/>
          <a:lstStyle/>
          <a:p>
            <a:endParaRPr lang="en-GB"/>
          </a:p>
        </p:txBody>
      </p:sp>
      <p:sp>
        <p:nvSpPr>
          <p:cNvPr id="66" name="Shape 64"/>
          <p:cNvSpPr/>
          <p:nvPr/>
        </p:nvSpPr>
        <p:spPr>
          <a:xfrm>
            <a:off x="548640" y="3127248"/>
            <a:ext cx="2468880" cy="420624"/>
          </a:xfrm>
          <a:prstGeom prst="rect">
            <a:avLst/>
          </a:prstGeom>
          <a:solidFill>
            <a:srgbClr val="FDEEE8"/>
          </a:solidFill>
          <a:ln w="6350">
            <a:solidFill>
              <a:srgbClr val="FDEEE8"/>
            </a:solidFill>
            <a:prstDash val="solid"/>
          </a:ln>
        </p:spPr>
        <p:txBody>
          <a:bodyPr/>
          <a:lstStyle/>
          <a:p>
            <a:endParaRPr lang="en-GB"/>
          </a:p>
        </p:txBody>
      </p:sp>
      <p:sp>
        <p:nvSpPr>
          <p:cNvPr id="67" name="Text 65"/>
          <p:cNvSpPr txBox="1"/>
          <p:nvPr/>
        </p:nvSpPr>
        <p:spPr>
          <a:xfrm>
            <a:off x="621792" y="31455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Demand and Pipeline Creation</a:t>
            </a:r>
            <a:endParaRPr lang="en-US" sz="1000" dirty="0"/>
          </a:p>
        </p:txBody>
      </p:sp>
      <p:sp>
        <p:nvSpPr>
          <p:cNvPr id="68" name="Text 66"/>
          <p:cNvSpPr txBox="1"/>
          <p:nvPr/>
        </p:nvSpPr>
        <p:spPr>
          <a:xfrm>
            <a:off x="621792" y="33558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Source · Handover · Coverage</a:t>
            </a:r>
            <a:endParaRPr lang="en-US" sz="750" dirty="0"/>
          </a:p>
        </p:txBody>
      </p:sp>
      <p:sp>
        <p:nvSpPr>
          <p:cNvPr id="69" name="Shape 67"/>
          <p:cNvSpPr/>
          <p:nvPr/>
        </p:nvSpPr>
        <p:spPr>
          <a:xfrm>
            <a:off x="3246120"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70" name="Shape 68"/>
          <p:cNvSpPr/>
          <p:nvPr/>
        </p:nvSpPr>
        <p:spPr>
          <a:xfrm>
            <a:off x="3246120"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71" name="Shape 69"/>
          <p:cNvSpPr/>
          <p:nvPr/>
        </p:nvSpPr>
        <p:spPr>
          <a:xfrm>
            <a:off x="3861816" y="3182112"/>
            <a:ext cx="551688" cy="146304"/>
          </a:xfrm>
          <a:prstGeom prst="rect">
            <a:avLst/>
          </a:prstGeom>
          <a:solidFill>
            <a:srgbClr val="0E2230"/>
          </a:solidFill>
          <a:ln w="9525">
            <a:solidFill>
              <a:srgbClr val="0E2230"/>
            </a:solidFill>
            <a:prstDash val="solid"/>
          </a:ln>
        </p:spPr>
        <p:txBody>
          <a:bodyPr/>
          <a:lstStyle/>
          <a:p>
            <a:endParaRPr lang="en-GB"/>
          </a:p>
        </p:txBody>
      </p:sp>
      <p:sp>
        <p:nvSpPr>
          <p:cNvPr id="72" name="Shape 70"/>
          <p:cNvSpPr/>
          <p:nvPr/>
        </p:nvSpPr>
        <p:spPr>
          <a:xfrm>
            <a:off x="3861816"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73" name="Shape 71"/>
          <p:cNvSpPr/>
          <p:nvPr/>
        </p:nvSpPr>
        <p:spPr>
          <a:xfrm>
            <a:off x="4477512"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74" name="Shape 72"/>
          <p:cNvSpPr/>
          <p:nvPr/>
        </p:nvSpPr>
        <p:spPr>
          <a:xfrm>
            <a:off x="4477512"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75" name="Shape 73"/>
          <p:cNvSpPr/>
          <p:nvPr/>
        </p:nvSpPr>
        <p:spPr>
          <a:xfrm>
            <a:off x="5266944" y="3182112"/>
            <a:ext cx="551688" cy="146304"/>
          </a:xfrm>
          <a:prstGeom prst="rect">
            <a:avLst/>
          </a:prstGeom>
          <a:solidFill>
            <a:srgbClr val="0E2230"/>
          </a:solidFill>
          <a:ln w="9525">
            <a:solidFill>
              <a:srgbClr val="0E2230"/>
            </a:solidFill>
            <a:prstDash val="solid"/>
          </a:ln>
        </p:spPr>
        <p:txBody>
          <a:bodyPr/>
          <a:lstStyle/>
          <a:p>
            <a:endParaRPr lang="en-GB"/>
          </a:p>
        </p:txBody>
      </p:sp>
      <p:sp>
        <p:nvSpPr>
          <p:cNvPr id="76" name="Shape 74"/>
          <p:cNvSpPr/>
          <p:nvPr/>
        </p:nvSpPr>
        <p:spPr>
          <a:xfrm>
            <a:off x="5266944"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77" name="Shape 75"/>
          <p:cNvSpPr/>
          <p:nvPr/>
        </p:nvSpPr>
        <p:spPr>
          <a:xfrm>
            <a:off x="5882640"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78" name="Shape 76"/>
          <p:cNvSpPr/>
          <p:nvPr/>
        </p:nvSpPr>
        <p:spPr>
          <a:xfrm>
            <a:off x="5882640"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79" name="Shape 77"/>
          <p:cNvSpPr/>
          <p:nvPr/>
        </p:nvSpPr>
        <p:spPr>
          <a:xfrm>
            <a:off x="6498336"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80" name="Shape 78"/>
          <p:cNvSpPr/>
          <p:nvPr/>
        </p:nvSpPr>
        <p:spPr>
          <a:xfrm>
            <a:off x="6498336" y="3355848"/>
            <a:ext cx="551688" cy="146304"/>
          </a:xfrm>
          <a:prstGeom prst="rect">
            <a:avLst/>
          </a:prstGeom>
          <a:solidFill>
            <a:srgbClr val="FFFFFF"/>
          </a:solidFill>
          <a:ln w="9525">
            <a:solidFill>
              <a:srgbClr val="C9D2D7"/>
            </a:solidFill>
            <a:prstDash val="solid"/>
          </a:ln>
        </p:spPr>
        <p:txBody>
          <a:bodyPr/>
          <a:lstStyle/>
          <a:p>
            <a:endParaRPr lang="en-GB"/>
          </a:p>
        </p:txBody>
      </p:sp>
      <p:sp>
        <p:nvSpPr>
          <p:cNvPr id="81" name="Shape 79"/>
          <p:cNvSpPr/>
          <p:nvPr/>
        </p:nvSpPr>
        <p:spPr>
          <a:xfrm>
            <a:off x="7287768"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82" name="Shape 80"/>
          <p:cNvSpPr/>
          <p:nvPr/>
        </p:nvSpPr>
        <p:spPr>
          <a:xfrm>
            <a:off x="7287768" y="3355848"/>
            <a:ext cx="551688" cy="146304"/>
          </a:xfrm>
          <a:prstGeom prst="rect">
            <a:avLst/>
          </a:prstGeom>
          <a:solidFill>
            <a:srgbClr val="F05A22"/>
          </a:solidFill>
          <a:ln w="9525">
            <a:solidFill>
              <a:srgbClr val="F05A22"/>
            </a:solidFill>
            <a:prstDash val="solid"/>
          </a:ln>
        </p:spPr>
        <p:txBody>
          <a:bodyPr/>
          <a:lstStyle/>
          <a:p>
            <a:endParaRPr lang="en-GB"/>
          </a:p>
        </p:txBody>
      </p:sp>
      <p:sp>
        <p:nvSpPr>
          <p:cNvPr id="83" name="Shape 81"/>
          <p:cNvSpPr/>
          <p:nvPr/>
        </p:nvSpPr>
        <p:spPr>
          <a:xfrm>
            <a:off x="7903464" y="3182112"/>
            <a:ext cx="551688" cy="146304"/>
          </a:xfrm>
          <a:prstGeom prst="rect">
            <a:avLst/>
          </a:prstGeom>
          <a:solidFill>
            <a:srgbClr val="FFFFFF"/>
          </a:solidFill>
          <a:ln w="9525">
            <a:solidFill>
              <a:srgbClr val="C9D2D7"/>
            </a:solidFill>
            <a:prstDash val="solid"/>
          </a:ln>
        </p:spPr>
        <p:txBody>
          <a:bodyPr/>
          <a:lstStyle/>
          <a:p>
            <a:endParaRPr lang="en-GB"/>
          </a:p>
        </p:txBody>
      </p:sp>
      <p:sp>
        <p:nvSpPr>
          <p:cNvPr id="84" name="Shape 82"/>
          <p:cNvSpPr/>
          <p:nvPr/>
        </p:nvSpPr>
        <p:spPr>
          <a:xfrm>
            <a:off x="7903464" y="3355848"/>
            <a:ext cx="551688" cy="146304"/>
          </a:xfrm>
          <a:prstGeom prst="rect">
            <a:avLst/>
          </a:prstGeom>
          <a:solidFill>
            <a:srgbClr val="F05A22"/>
          </a:solidFill>
          <a:ln w="9525">
            <a:solidFill>
              <a:srgbClr val="F05A22"/>
            </a:solidFill>
            <a:prstDash val="solid"/>
          </a:ln>
        </p:spPr>
        <p:txBody>
          <a:bodyPr/>
          <a:lstStyle/>
          <a:p>
            <a:endParaRPr lang="en-GB"/>
          </a:p>
        </p:txBody>
      </p:sp>
      <p:sp>
        <p:nvSpPr>
          <p:cNvPr id="85" name="Shape 83"/>
          <p:cNvSpPr/>
          <p:nvPr/>
        </p:nvSpPr>
        <p:spPr>
          <a:xfrm>
            <a:off x="8519160"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86" name="Shape 84"/>
          <p:cNvSpPr/>
          <p:nvPr/>
        </p:nvSpPr>
        <p:spPr>
          <a:xfrm>
            <a:off x="8519160" y="3355848"/>
            <a:ext cx="551688" cy="146304"/>
          </a:xfrm>
          <a:prstGeom prst="rect">
            <a:avLst/>
          </a:prstGeom>
          <a:solidFill>
            <a:srgbClr val="F05A22"/>
          </a:solidFill>
          <a:ln w="9525">
            <a:solidFill>
              <a:srgbClr val="F05A22"/>
            </a:solidFill>
            <a:prstDash val="solid"/>
          </a:ln>
        </p:spPr>
        <p:txBody>
          <a:bodyPr/>
          <a:lstStyle/>
          <a:p>
            <a:endParaRPr lang="en-GB"/>
          </a:p>
        </p:txBody>
      </p:sp>
      <p:sp>
        <p:nvSpPr>
          <p:cNvPr id="87" name="Shape 85"/>
          <p:cNvSpPr/>
          <p:nvPr/>
        </p:nvSpPr>
        <p:spPr>
          <a:xfrm>
            <a:off x="9308592" y="3182112"/>
            <a:ext cx="551688" cy="146304"/>
          </a:xfrm>
          <a:prstGeom prst="rect">
            <a:avLst/>
          </a:prstGeom>
          <a:solidFill>
            <a:srgbClr val="F6D9A8"/>
          </a:solidFill>
          <a:ln w="9525">
            <a:solidFill>
              <a:srgbClr val="C08A2E"/>
            </a:solidFill>
            <a:prstDash val="solid"/>
          </a:ln>
        </p:spPr>
        <p:txBody>
          <a:bodyPr/>
          <a:lstStyle/>
          <a:p>
            <a:endParaRPr lang="en-GB"/>
          </a:p>
        </p:txBody>
      </p:sp>
      <p:sp>
        <p:nvSpPr>
          <p:cNvPr id="88" name="Shape 86"/>
          <p:cNvSpPr/>
          <p:nvPr/>
        </p:nvSpPr>
        <p:spPr>
          <a:xfrm>
            <a:off x="9308592" y="3355848"/>
            <a:ext cx="551688" cy="146304"/>
          </a:xfrm>
          <a:prstGeom prst="rect">
            <a:avLst/>
          </a:prstGeom>
          <a:solidFill>
            <a:srgbClr val="F05A22"/>
          </a:solidFill>
          <a:ln w="9525">
            <a:solidFill>
              <a:srgbClr val="F05A22"/>
            </a:solidFill>
            <a:prstDash val="solid"/>
          </a:ln>
        </p:spPr>
        <p:txBody>
          <a:bodyPr/>
          <a:lstStyle/>
          <a:p>
            <a:endParaRPr lang="en-GB"/>
          </a:p>
        </p:txBody>
      </p:sp>
      <p:sp>
        <p:nvSpPr>
          <p:cNvPr id="89" name="Text 87"/>
          <p:cNvSpPr txBox="1"/>
          <p:nvPr/>
        </p:nvSpPr>
        <p:spPr>
          <a:xfrm>
            <a:off x="10881360" y="3218688"/>
            <a:ext cx="777240" cy="237744"/>
          </a:xfrm>
          <a:prstGeom prst="rect">
            <a:avLst/>
          </a:prstGeom>
          <a:noFill/>
          <a:ln/>
        </p:spPr>
        <p:txBody>
          <a:bodyPr wrap="square" lIns="0" tIns="0" rIns="0" bIns="0" rtlCol="0" anchor="ctr"/>
          <a:lstStyle/>
          <a:p>
            <a:pPr marL="0" indent="0" algn="r">
              <a:buNone/>
            </a:pPr>
            <a:r>
              <a:rPr lang="en-US" sz="1300" b="1" dirty="0">
                <a:solidFill>
                  <a:srgbClr val="F05A22"/>
                </a:solidFill>
                <a:latin typeface="Arial" pitchFamily="34" charset="0"/>
                <a:ea typeface="Arial" pitchFamily="34" charset="-122"/>
                <a:cs typeface="Arial" pitchFamily="34" charset="-120"/>
              </a:rPr>
              <a:t>1.7</a:t>
            </a:r>
            <a:endParaRPr lang="en-US" sz="1300" dirty="0"/>
          </a:p>
        </p:txBody>
      </p:sp>
      <p:sp>
        <p:nvSpPr>
          <p:cNvPr id="90" name="Shape 88"/>
          <p:cNvSpPr/>
          <p:nvPr/>
        </p:nvSpPr>
        <p:spPr>
          <a:xfrm>
            <a:off x="548640" y="3566160"/>
            <a:ext cx="11091672" cy="0"/>
          </a:xfrm>
          <a:prstGeom prst="line">
            <a:avLst/>
          </a:prstGeom>
          <a:noFill/>
          <a:ln w="9525">
            <a:solidFill>
              <a:srgbClr val="E2E7EA"/>
            </a:solidFill>
            <a:prstDash val="solid"/>
          </a:ln>
        </p:spPr>
        <p:txBody>
          <a:bodyPr/>
          <a:lstStyle/>
          <a:p>
            <a:endParaRPr lang="en-GB"/>
          </a:p>
        </p:txBody>
      </p:sp>
      <p:sp>
        <p:nvSpPr>
          <p:cNvPr id="91" name="Text 89"/>
          <p:cNvSpPr txBox="1"/>
          <p:nvPr/>
        </p:nvSpPr>
        <p:spPr>
          <a:xfrm>
            <a:off x="621792" y="36027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Sales Execution</a:t>
            </a:r>
            <a:endParaRPr lang="en-US" sz="1000" dirty="0"/>
          </a:p>
        </p:txBody>
      </p:sp>
      <p:sp>
        <p:nvSpPr>
          <p:cNvPr id="92" name="Text 90"/>
          <p:cNvSpPr txBox="1"/>
          <p:nvPr/>
        </p:nvSpPr>
        <p:spPr>
          <a:xfrm>
            <a:off x="621792" y="38130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Progression · Coaching · Close</a:t>
            </a:r>
            <a:endParaRPr lang="en-US" sz="750" dirty="0"/>
          </a:p>
        </p:txBody>
      </p:sp>
      <p:sp>
        <p:nvSpPr>
          <p:cNvPr id="93" name="Shape 91"/>
          <p:cNvSpPr/>
          <p:nvPr/>
        </p:nvSpPr>
        <p:spPr>
          <a:xfrm>
            <a:off x="3246120" y="3639312"/>
            <a:ext cx="551688" cy="146304"/>
          </a:xfrm>
          <a:prstGeom prst="rect">
            <a:avLst/>
          </a:prstGeom>
          <a:solidFill>
            <a:srgbClr val="0E2230"/>
          </a:solidFill>
          <a:ln w="9525">
            <a:solidFill>
              <a:srgbClr val="0E2230"/>
            </a:solidFill>
            <a:prstDash val="solid"/>
          </a:ln>
        </p:spPr>
        <p:txBody>
          <a:bodyPr/>
          <a:lstStyle/>
          <a:p>
            <a:endParaRPr lang="en-GB"/>
          </a:p>
        </p:txBody>
      </p:sp>
      <p:sp>
        <p:nvSpPr>
          <p:cNvPr id="94" name="Shape 92"/>
          <p:cNvSpPr/>
          <p:nvPr/>
        </p:nvSpPr>
        <p:spPr>
          <a:xfrm>
            <a:off x="3246120" y="3813048"/>
            <a:ext cx="551688" cy="146304"/>
          </a:xfrm>
          <a:prstGeom prst="rect">
            <a:avLst/>
          </a:prstGeom>
          <a:solidFill>
            <a:srgbClr val="FFFFFF"/>
          </a:solidFill>
          <a:ln w="9525">
            <a:solidFill>
              <a:srgbClr val="C9D2D7"/>
            </a:solidFill>
            <a:prstDash val="solid"/>
          </a:ln>
        </p:spPr>
        <p:txBody>
          <a:bodyPr/>
          <a:lstStyle/>
          <a:p>
            <a:endParaRPr lang="en-GB"/>
          </a:p>
        </p:txBody>
      </p:sp>
      <p:sp>
        <p:nvSpPr>
          <p:cNvPr id="95" name="Shape 93"/>
          <p:cNvSpPr/>
          <p:nvPr/>
        </p:nvSpPr>
        <p:spPr>
          <a:xfrm>
            <a:off x="3861816" y="3639312"/>
            <a:ext cx="551688" cy="146304"/>
          </a:xfrm>
          <a:prstGeom prst="rect">
            <a:avLst/>
          </a:prstGeom>
          <a:solidFill>
            <a:srgbClr val="0E2230"/>
          </a:solidFill>
          <a:ln w="9525">
            <a:solidFill>
              <a:srgbClr val="0E2230"/>
            </a:solidFill>
            <a:prstDash val="solid"/>
          </a:ln>
        </p:spPr>
        <p:txBody>
          <a:bodyPr/>
          <a:lstStyle/>
          <a:p>
            <a:endParaRPr lang="en-GB"/>
          </a:p>
        </p:txBody>
      </p:sp>
      <p:sp>
        <p:nvSpPr>
          <p:cNvPr id="96" name="Shape 94"/>
          <p:cNvSpPr/>
          <p:nvPr/>
        </p:nvSpPr>
        <p:spPr>
          <a:xfrm>
            <a:off x="3861816" y="3813048"/>
            <a:ext cx="551688" cy="146304"/>
          </a:xfrm>
          <a:prstGeom prst="rect">
            <a:avLst/>
          </a:prstGeom>
          <a:solidFill>
            <a:srgbClr val="FFFFFF"/>
          </a:solidFill>
          <a:ln w="9525">
            <a:solidFill>
              <a:srgbClr val="C9D2D7"/>
            </a:solidFill>
            <a:prstDash val="solid"/>
          </a:ln>
        </p:spPr>
        <p:txBody>
          <a:bodyPr/>
          <a:lstStyle/>
          <a:p>
            <a:endParaRPr lang="en-GB"/>
          </a:p>
        </p:txBody>
      </p:sp>
      <p:sp>
        <p:nvSpPr>
          <p:cNvPr id="97" name="Shape 95"/>
          <p:cNvSpPr/>
          <p:nvPr/>
        </p:nvSpPr>
        <p:spPr>
          <a:xfrm>
            <a:off x="4477512" y="3639312"/>
            <a:ext cx="551688" cy="146304"/>
          </a:xfrm>
          <a:prstGeom prst="rect">
            <a:avLst/>
          </a:prstGeom>
          <a:solidFill>
            <a:srgbClr val="0E2230"/>
          </a:solidFill>
          <a:ln w="9525">
            <a:solidFill>
              <a:srgbClr val="0E2230"/>
            </a:solidFill>
            <a:prstDash val="solid"/>
          </a:ln>
        </p:spPr>
        <p:txBody>
          <a:bodyPr/>
          <a:lstStyle/>
          <a:p>
            <a:endParaRPr lang="en-GB"/>
          </a:p>
        </p:txBody>
      </p:sp>
      <p:sp>
        <p:nvSpPr>
          <p:cNvPr id="98" name="Shape 96"/>
          <p:cNvSpPr/>
          <p:nvPr/>
        </p:nvSpPr>
        <p:spPr>
          <a:xfrm>
            <a:off x="4477512" y="3813048"/>
            <a:ext cx="551688" cy="146304"/>
          </a:xfrm>
          <a:prstGeom prst="rect">
            <a:avLst/>
          </a:prstGeom>
          <a:solidFill>
            <a:srgbClr val="FFFFFF"/>
          </a:solidFill>
          <a:ln w="9525">
            <a:solidFill>
              <a:srgbClr val="C9D2D7"/>
            </a:solidFill>
            <a:prstDash val="solid"/>
          </a:ln>
        </p:spPr>
        <p:txBody>
          <a:bodyPr/>
          <a:lstStyle/>
          <a:p>
            <a:endParaRPr lang="en-GB"/>
          </a:p>
        </p:txBody>
      </p:sp>
      <p:sp>
        <p:nvSpPr>
          <p:cNvPr id="99" name="Shape 97"/>
          <p:cNvSpPr/>
          <p:nvPr/>
        </p:nvSpPr>
        <p:spPr>
          <a:xfrm>
            <a:off x="5266944" y="3639312"/>
            <a:ext cx="551688" cy="146304"/>
          </a:xfrm>
          <a:prstGeom prst="rect">
            <a:avLst/>
          </a:prstGeom>
          <a:solidFill>
            <a:srgbClr val="F6D9A8"/>
          </a:solidFill>
          <a:ln w="9525">
            <a:solidFill>
              <a:srgbClr val="C08A2E"/>
            </a:solidFill>
            <a:prstDash val="solid"/>
          </a:ln>
        </p:spPr>
        <p:txBody>
          <a:bodyPr/>
          <a:lstStyle/>
          <a:p>
            <a:endParaRPr lang="en-GB"/>
          </a:p>
        </p:txBody>
      </p:sp>
      <p:sp>
        <p:nvSpPr>
          <p:cNvPr id="100" name="Shape 98"/>
          <p:cNvSpPr/>
          <p:nvPr/>
        </p:nvSpPr>
        <p:spPr>
          <a:xfrm>
            <a:off x="5266944" y="3813048"/>
            <a:ext cx="551688" cy="146304"/>
          </a:xfrm>
          <a:prstGeom prst="rect">
            <a:avLst/>
          </a:prstGeom>
          <a:solidFill>
            <a:srgbClr val="FFFFFF"/>
          </a:solidFill>
          <a:ln w="9525">
            <a:solidFill>
              <a:srgbClr val="C9D2D7"/>
            </a:solidFill>
            <a:prstDash val="solid"/>
          </a:ln>
        </p:spPr>
        <p:txBody>
          <a:bodyPr/>
          <a:lstStyle/>
          <a:p>
            <a:endParaRPr lang="en-GB"/>
          </a:p>
        </p:txBody>
      </p:sp>
      <p:sp>
        <p:nvSpPr>
          <p:cNvPr id="101" name="Shape 99"/>
          <p:cNvSpPr/>
          <p:nvPr/>
        </p:nvSpPr>
        <p:spPr>
          <a:xfrm>
            <a:off x="5882640" y="3639312"/>
            <a:ext cx="551688" cy="146304"/>
          </a:xfrm>
          <a:prstGeom prst="rect">
            <a:avLst/>
          </a:prstGeom>
          <a:solidFill>
            <a:srgbClr val="F6D9A8"/>
          </a:solidFill>
          <a:ln w="9525">
            <a:solidFill>
              <a:srgbClr val="C08A2E"/>
            </a:solidFill>
            <a:prstDash val="solid"/>
          </a:ln>
        </p:spPr>
        <p:txBody>
          <a:bodyPr/>
          <a:lstStyle/>
          <a:p>
            <a:endParaRPr lang="en-GB"/>
          </a:p>
        </p:txBody>
      </p:sp>
      <p:sp>
        <p:nvSpPr>
          <p:cNvPr id="102" name="Shape 100"/>
          <p:cNvSpPr/>
          <p:nvPr/>
        </p:nvSpPr>
        <p:spPr>
          <a:xfrm>
            <a:off x="5882640"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03" name="Shape 101"/>
          <p:cNvSpPr/>
          <p:nvPr/>
        </p:nvSpPr>
        <p:spPr>
          <a:xfrm>
            <a:off x="6498336" y="3639312"/>
            <a:ext cx="551688" cy="146304"/>
          </a:xfrm>
          <a:prstGeom prst="rect">
            <a:avLst/>
          </a:prstGeom>
          <a:solidFill>
            <a:srgbClr val="0E2230"/>
          </a:solidFill>
          <a:ln w="9525">
            <a:solidFill>
              <a:srgbClr val="0E2230"/>
            </a:solidFill>
            <a:prstDash val="solid"/>
          </a:ln>
        </p:spPr>
        <p:txBody>
          <a:bodyPr/>
          <a:lstStyle/>
          <a:p>
            <a:endParaRPr lang="en-GB"/>
          </a:p>
        </p:txBody>
      </p:sp>
      <p:sp>
        <p:nvSpPr>
          <p:cNvPr id="104" name="Shape 102"/>
          <p:cNvSpPr/>
          <p:nvPr/>
        </p:nvSpPr>
        <p:spPr>
          <a:xfrm>
            <a:off x="6498336"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05" name="Shape 103"/>
          <p:cNvSpPr/>
          <p:nvPr/>
        </p:nvSpPr>
        <p:spPr>
          <a:xfrm>
            <a:off x="7287768" y="3639312"/>
            <a:ext cx="551688" cy="146304"/>
          </a:xfrm>
          <a:prstGeom prst="rect">
            <a:avLst/>
          </a:prstGeom>
          <a:solidFill>
            <a:srgbClr val="FFFFFF"/>
          </a:solidFill>
          <a:ln w="9525">
            <a:solidFill>
              <a:srgbClr val="C9D2D7"/>
            </a:solidFill>
            <a:prstDash val="solid"/>
          </a:ln>
        </p:spPr>
        <p:txBody>
          <a:bodyPr/>
          <a:lstStyle/>
          <a:p>
            <a:endParaRPr lang="en-GB"/>
          </a:p>
        </p:txBody>
      </p:sp>
      <p:sp>
        <p:nvSpPr>
          <p:cNvPr id="106" name="Shape 104"/>
          <p:cNvSpPr/>
          <p:nvPr/>
        </p:nvSpPr>
        <p:spPr>
          <a:xfrm>
            <a:off x="7287768"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07" name="Shape 105"/>
          <p:cNvSpPr/>
          <p:nvPr/>
        </p:nvSpPr>
        <p:spPr>
          <a:xfrm>
            <a:off x="7903464" y="3639312"/>
            <a:ext cx="551688" cy="146304"/>
          </a:xfrm>
          <a:prstGeom prst="rect">
            <a:avLst/>
          </a:prstGeom>
          <a:solidFill>
            <a:srgbClr val="FFFFFF"/>
          </a:solidFill>
          <a:ln w="9525">
            <a:solidFill>
              <a:srgbClr val="C9D2D7"/>
            </a:solidFill>
            <a:prstDash val="solid"/>
          </a:ln>
        </p:spPr>
        <p:txBody>
          <a:bodyPr/>
          <a:lstStyle/>
          <a:p>
            <a:endParaRPr lang="en-GB"/>
          </a:p>
        </p:txBody>
      </p:sp>
      <p:sp>
        <p:nvSpPr>
          <p:cNvPr id="108" name="Shape 106"/>
          <p:cNvSpPr/>
          <p:nvPr/>
        </p:nvSpPr>
        <p:spPr>
          <a:xfrm>
            <a:off x="7903464"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09" name="Shape 107"/>
          <p:cNvSpPr/>
          <p:nvPr/>
        </p:nvSpPr>
        <p:spPr>
          <a:xfrm>
            <a:off x="8519160" y="3639312"/>
            <a:ext cx="551688" cy="146304"/>
          </a:xfrm>
          <a:prstGeom prst="rect">
            <a:avLst/>
          </a:prstGeom>
          <a:solidFill>
            <a:srgbClr val="FFFFFF"/>
          </a:solidFill>
          <a:ln w="9525">
            <a:solidFill>
              <a:srgbClr val="C9D2D7"/>
            </a:solidFill>
            <a:prstDash val="solid"/>
          </a:ln>
        </p:spPr>
        <p:txBody>
          <a:bodyPr/>
          <a:lstStyle/>
          <a:p>
            <a:endParaRPr lang="en-GB"/>
          </a:p>
        </p:txBody>
      </p:sp>
      <p:sp>
        <p:nvSpPr>
          <p:cNvPr id="110" name="Shape 108"/>
          <p:cNvSpPr/>
          <p:nvPr/>
        </p:nvSpPr>
        <p:spPr>
          <a:xfrm>
            <a:off x="8519160"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11" name="Shape 109"/>
          <p:cNvSpPr/>
          <p:nvPr/>
        </p:nvSpPr>
        <p:spPr>
          <a:xfrm>
            <a:off x="9308592" y="3639312"/>
            <a:ext cx="551688" cy="146304"/>
          </a:xfrm>
          <a:prstGeom prst="rect">
            <a:avLst/>
          </a:prstGeom>
          <a:solidFill>
            <a:srgbClr val="F6D9A8"/>
          </a:solidFill>
          <a:ln w="9525">
            <a:solidFill>
              <a:srgbClr val="C08A2E"/>
            </a:solidFill>
            <a:prstDash val="solid"/>
          </a:ln>
        </p:spPr>
        <p:txBody>
          <a:bodyPr/>
          <a:lstStyle/>
          <a:p>
            <a:endParaRPr lang="en-GB"/>
          </a:p>
        </p:txBody>
      </p:sp>
      <p:sp>
        <p:nvSpPr>
          <p:cNvPr id="112" name="Shape 110"/>
          <p:cNvSpPr/>
          <p:nvPr/>
        </p:nvSpPr>
        <p:spPr>
          <a:xfrm>
            <a:off x="9308592" y="3813048"/>
            <a:ext cx="551688" cy="146304"/>
          </a:xfrm>
          <a:prstGeom prst="rect">
            <a:avLst/>
          </a:prstGeom>
          <a:solidFill>
            <a:srgbClr val="F05A22"/>
          </a:solidFill>
          <a:ln w="9525">
            <a:solidFill>
              <a:srgbClr val="F05A22"/>
            </a:solidFill>
            <a:prstDash val="solid"/>
          </a:ln>
        </p:spPr>
        <p:txBody>
          <a:bodyPr/>
          <a:lstStyle/>
          <a:p>
            <a:endParaRPr lang="en-GB"/>
          </a:p>
        </p:txBody>
      </p:sp>
      <p:sp>
        <p:nvSpPr>
          <p:cNvPr id="113" name="Text 111"/>
          <p:cNvSpPr txBox="1"/>
          <p:nvPr/>
        </p:nvSpPr>
        <p:spPr>
          <a:xfrm>
            <a:off x="10881360" y="36758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2.3</a:t>
            </a:r>
            <a:endParaRPr lang="en-US" sz="1300" dirty="0"/>
          </a:p>
        </p:txBody>
      </p:sp>
      <p:sp>
        <p:nvSpPr>
          <p:cNvPr id="114" name="Shape 112"/>
          <p:cNvSpPr/>
          <p:nvPr/>
        </p:nvSpPr>
        <p:spPr>
          <a:xfrm>
            <a:off x="548640" y="4023360"/>
            <a:ext cx="11091672" cy="0"/>
          </a:xfrm>
          <a:prstGeom prst="line">
            <a:avLst/>
          </a:prstGeom>
          <a:noFill/>
          <a:ln w="9525">
            <a:solidFill>
              <a:srgbClr val="E2E7EA"/>
            </a:solidFill>
            <a:prstDash val="solid"/>
          </a:ln>
        </p:spPr>
        <p:txBody>
          <a:bodyPr/>
          <a:lstStyle/>
          <a:p>
            <a:endParaRPr lang="en-GB"/>
          </a:p>
        </p:txBody>
      </p:sp>
      <p:sp>
        <p:nvSpPr>
          <p:cNvPr id="115" name="Text 113"/>
          <p:cNvSpPr txBox="1"/>
          <p:nvPr/>
        </p:nvSpPr>
        <p:spPr>
          <a:xfrm>
            <a:off x="621792" y="40599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Technology and Data</a:t>
            </a:r>
            <a:endParaRPr lang="en-US" sz="1000" dirty="0"/>
          </a:p>
        </p:txBody>
      </p:sp>
      <p:sp>
        <p:nvSpPr>
          <p:cNvPr id="116" name="Text 114"/>
          <p:cNvSpPr txBox="1"/>
          <p:nvPr/>
        </p:nvSpPr>
        <p:spPr>
          <a:xfrm>
            <a:off x="621792" y="42702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Tooling · Data · Reporting</a:t>
            </a:r>
            <a:endParaRPr lang="en-US" sz="750" dirty="0"/>
          </a:p>
        </p:txBody>
      </p:sp>
      <p:sp>
        <p:nvSpPr>
          <p:cNvPr id="117" name="Shape 115"/>
          <p:cNvSpPr/>
          <p:nvPr/>
        </p:nvSpPr>
        <p:spPr>
          <a:xfrm>
            <a:off x="3246120" y="4096512"/>
            <a:ext cx="551688" cy="146304"/>
          </a:xfrm>
          <a:prstGeom prst="rect">
            <a:avLst/>
          </a:prstGeom>
          <a:solidFill>
            <a:srgbClr val="0E2230"/>
          </a:solidFill>
          <a:ln w="9525">
            <a:solidFill>
              <a:srgbClr val="0E2230"/>
            </a:solidFill>
            <a:prstDash val="solid"/>
          </a:ln>
        </p:spPr>
        <p:txBody>
          <a:bodyPr/>
          <a:lstStyle/>
          <a:p>
            <a:endParaRPr lang="en-GB"/>
          </a:p>
        </p:txBody>
      </p:sp>
      <p:sp>
        <p:nvSpPr>
          <p:cNvPr id="118" name="Shape 116"/>
          <p:cNvSpPr/>
          <p:nvPr/>
        </p:nvSpPr>
        <p:spPr>
          <a:xfrm>
            <a:off x="3246120"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19" name="Shape 117"/>
          <p:cNvSpPr/>
          <p:nvPr/>
        </p:nvSpPr>
        <p:spPr>
          <a:xfrm>
            <a:off x="3861816" y="4096512"/>
            <a:ext cx="551688" cy="146304"/>
          </a:xfrm>
          <a:prstGeom prst="rect">
            <a:avLst/>
          </a:prstGeom>
          <a:solidFill>
            <a:srgbClr val="F6D9A8"/>
          </a:solidFill>
          <a:ln w="9525">
            <a:solidFill>
              <a:srgbClr val="C08A2E"/>
            </a:solidFill>
            <a:prstDash val="solid"/>
          </a:ln>
        </p:spPr>
        <p:txBody>
          <a:bodyPr/>
          <a:lstStyle/>
          <a:p>
            <a:endParaRPr lang="en-GB"/>
          </a:p>
        </p:txBody>
      </p:sp>
      <p:sp>
        <p:nvSpPr>
          <p:cNvPr id="120" name="Shape 118"/>
          <p:cNvSpPr/>
          <p:nvPr/>
        </p:nvSpPr>
        <p:spPr>
          <a:xfrm>
            <a:off x="3861816"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21" name="Shape 119"/>
          <p:cNvSpPr/>
          <p:nvPr/>
        </p:nvSpPr>
        <p:spPr>
          <a:xfrm>
            <a:off x="4477512" y="4096512"/>
            <a:ext cx="551688" cy="146304"/>
          </a:xfrm>
          <a:prstGeom prst="rect">
            <a:avLst/>
          </a:prstGeom>
          <a:solidFill>
            <a:srgbClr val="0E2230"/>
          </a:solidFill>
          <a:ln w="9525">
            <a:solidFill>
              <a:srgbClr val="0E2230"/>
            </a:solidFill>
            <a:prstDash val="solid"/>
          </a:ln>
        </p:spPr>
        <p:txBody>
          <a:bodyPr/>
          <a:lstStyle/>
          <a:p>
            <a:endParaRPr lang="en-GB"/>
          </a:p>
        </p:txBody>
      </p:sp>
      <p:sp>
        <p:nvSpPr>
          <p:cNvPr id="122" name="Shape 120"/>
          <p:cNvSpPr/>
          <p:nvPr/>
        </p:nvSpPr>
        <p:spPr>
          <a:xfrm>
            <a:off x="4477512"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23" name="Shape 121"/>
          <p:cNvSpPr/>
          <p:nvPr/>
        </p:nvSpPr>
        <p:spPr>
          <a:xfrm>
            <a:off x="5266944" y="4096512"/>
            <a:ext cx="551688" cy="146304"/>
          </a:xfrm>
          <a:prstGeom prst="rect">
            <a:avLst/>
          </a:prstGeom>
          <a:solidFill>
            <a:srgbClr val="F6D9A8"/>
          </a:solidFill>
          <a:ln w="9525">
            <a:solidFill>
              <a:srgbClr val="C08A2E"/>
            </a:solidFill>
            <a:prstDash val="solid"/>
          </a:ln>
        </p:spPr>
        <p:txBody>
          <a:bodyPr/>
          <a:lstStyle/>
          <a:p>
            <a:endParaRPr lang="en-GB"/>
          </a:p>
        </p:txBody>
      </p:sp>
      <p:sp>
        <p:nvSpPr>
          <p:cNvPr id="124" name="Shape 122"/>
          <p:cNvSpPr/>
          <p:nvPr/>
        </p:nvSpPr>
        <p:spPr>
          <a:xfrm>
            <a:off x="5266944"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25" name="Shape 123"/>
          <p:cNvSpPr/>
          <p:nvPr/>
        </p:nvSpPr>
        <p:spPr>
          <a:xfrm>
            <a:off x="5882640" y="4096512"/>
            <a:ext cx="551688" cy="146304"/>
          </a:xfrm>
          <a:prstGeom prst="rect">
            <a:avLst/>
          </a:prstGeom>
          <a:solidFill>
            <a:srgbClr val="0E2230"/>
          </a:solidFill>
          <a:ln w="9525">
            <a:solidFill>
              <a:srgbClr val="0E2230"/>
            </a:solidFill>
            <a:prstDash val="solid"/>
          </a:ln>
        </p:spPr>
        <p:txBody>
          <a:bodyPr/>
          <a:lstStyle/>
          <a:p>
            <a:endParaRPr lang="en-GB"/>
          </a:p>
        </p:txBody>
      </p:sp>
      <p:sp>
        <p:nvSpPr>
          <p:cNvPr id="126" name="Shape 124"/>
          <p:cNvSpPr/>
          <p:nvPr/>
        </p:nvSpPr>
        <p:spPr>
          <a:xfrm>
            <a:off x="5882640"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27" name="Shape 125"/>
          <p:cNvSpPr/>
          <p:nvPr/>
        </p:nvSpPr>
        <p:spPr>
          <a:xfrm>
            <a:off x="6498336" y="4096512"/>
            <a:ext cx="551688" cy="146304"/>
          </a:xfrm>
          <a:prstGeom prst="rect">
            <a:avLst/>
          </a:prstGeom>
          <a:solidFill>
            <a:srgbClr val="0E2230"/>
          </a:solidFill>
          <a:ln w="9525">
            <a:solidFill>
              <a:srgbClr val="0E2230"/>
            </a:solidFill>
            <a:prstDash val="solid"/>
          </a:ln>
        </p:spPr>
        <p:txBody>
          <a:bodyPr/>
          <a:lstStyle/>
          <a:p>
            <a:endParaRPr lang="en-GB"/>
          </a:p>
        </p:txBody>
      </p:sp>
      <p:sp>
        <p:nvSpPr>
          <p:cNvPr id="128" name="Shape 126"/>
          <p:cNvSpPr/>
          <p:nvPr/>
        </p:nvSpPr>
        <p:spPr>
          <a:xfrm>
            <a:off x="6498336"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29" name="Shape 127"/>
          <p:cNvSpPr/>
          <p:nvPr/>
        </p:nvSpPr>
        <p:spPr>
          <a:xfrm>
            <a:off x="7287768" y="4096512"/>
            <a:ext cx="551688" cy="146304"/>
          </a:xfrm>
          <a:prstGeom prst="rect">
            <a:avLst/>
          </a:prstGeom>
          <a:solidFill>
            <a:srgbClr val="F6D9A8"/>
          </a:solidFill>
          <a:ln w="9525">
            <a:solidFill>
              <a:srgbClr val="C08A2E"/>
            </a:solidFill>
            <a:prstDash val="solid"/>
          </a:ln>
        </p:spPr>
        <p:txBody>
          <a:bodyPr/>
          <a:lstStyle/>
          <a:p>
            <a:endParaRPr lang="en-GB"/>
          </a:p>
        </p:txBody>
      </p:sp>
      <p:sp>
        <p:nvSpPr>
          <p:cNvPr id="130" name="Shape 128"/>
          <p:cNvSpPr/>
          <p:nvPr/>
        </p:nvSpPr>
        <p:spPr>
          <a:xfrm>
            <a:off x="7287768"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31" name="Shape 129"/>
          <p:cNvSpPr/>
          <p:nvPr/>
        </p:nvSpPr>
        <p:spPr>
          <a:xfrm>
            <a:off x="7903464" y="4096512"/>
            <a:ext cx="551688" cy="146304"/>
          </a:xfrm>
          <a:prstGeom prst="rect">
            <a:avLst/>
          </a:prstGeom>
          <a:solidFill>
            <a:srgbClr val="F6D9A8"/>
          </a:solidFill>
          <a:ln w="9525">
            <a:solidFill>
              <a:srgbClr val="C08A2E"/>
            </a:solidFill>
            <a:prstDash val="solid"/>
          </a:ln>
        </p:spPr>
        <p:txBody>
          <a:bodyPr/>
          <a:lstStyle/>
          <a:p>
            <a:endParaRPr lang="en-GB"/>
          </a:p>
        </p:txBody>
      </p:sp>
      <p:sp>
        <p:nvSpPr>
          <p:cNvPr id="132" name="Shape 130"/>
          <p:cNvSpPr/>
          <p:nvPr/>
        </p:nvSpPr>
        <p:spPr>
          <a:xfrm>
            <a:off x="7903464" y="4270248"/>
            <a:ext cx="551688" cy="146304"/>
          </a:xfrm>
          <a:prstGeom prst="rect">
            <a:avLst/>
          </a:prstGeom>
          <a:solidFill>
            <a:srgbClr val="F05A22"/>
          </a:solidFill>
          <a:ln w="9525">
            <a:solidFill>
              <a:srgbClr val="F05A22"/>
            </a:solidFill>
            <a:prstDash val="solid"/>
          </a:ln>
        </p:spPr>
        <p:txBody>
          <a:bodyPr/>
          <a:lstStyle/>
          <a:p>
            <a:endParaRPr lang="en-GB"/>
          </a:p>
        </p:txBody>
      </p:sp>
      <p:sp>
        <p:nvSpPr>
          <p:cNvPr id="133" name="Shape 131"/>
          <p:cNvSpPr/>
          <p:nvPr/>
        </p:nvSpPr>
        <p:spPr>
          <a:xfrm>
            <a:off x="8519160" y="4096512"/>
            <a:ext cx="551688" cy="146304"/>
          </a:xfrm>
          <a:prstGeom prst="rect">
            <a:avLst/>
          </a:prstGeom>
          <a:solidFill>
            <a:srgbClr val="FFFFFF"/>
          </a:solidFill>
          <a:ln w="9525">
            <a:solidFill>
              <a:srgbClr val="C9D2D7"/>
            </a:solidFill>
            <a:prstDash val="solid"/>
          </a:ln>
        </p:spPr>
        <p:txBody>
          <a:bodyPr/>
          <a:lstStyle/>
          <a:p>
            <a:endParaRPr lang="en-GB"/>
          </a:p>
        </p:txBody>
      </p:sp>
      <p:sp>
        <p:nvSpPr>
          <p:cNvPr id="134" name="Shape 132"/>
          <p:cNvSpPr/>
          <p:nvPr/>
        </p:nvSpPr>
        <p:spPr>
          <a:xfrm>
            <a:off x="8519160" y="4270248"/>
            <a:ext cx="551688" cy="146304"/>
          </a:xfrm>
          <a:prstGeom prst="rect">
            <a:avLst/>
          </a:prstGeom>
          <a:solidFill>
            <a:srgbClr val="FFFFFF"/>
          </a:solidFill>
          <a:ln w="9525">
            <a:solidFill>
              <a:srgbClr val="C9D2D7"/>
            </a:solidFill>
            <a:prstDash val="solid"/>
          </a:ln>
        </p:spPr>
        <p:txBody>
          <a:bodyPr/>
          <a:lstStyle/>
          <a:p>
            <a:endParaRPr lang="en-GB"/>
          </a:p>
        </p:txBody>
      </p:sp>
      <p:sp>
        <p:nvSpPr>
          <p:cNvPr id="135" name="Shape 133"/>
          <p:cNvSpPr/>
          <p:nvPr/>
        </p:nvSpPr>
        <p:spPr>
          <a:xfrm>
            <a:off x="9308592" y="4096512"/>
            <a:ext cx="551688" cy="146304"/>
          </a:xfrm>
          <a:prstGeom prst="rect">
            <a:avLst/>
          </a:prstGeom>
          <a:solidFill>
            <a:srgbClr val="FFFFFF"/>
          </a:solidFill>
          <a:ln w="9525">
            <a:solidFill>
              <a:srgbClr val="C9D2D7"/>
            </a:solidFill>
            <a:prstDash val="solid"/>
          </a:ln>
        </p:spPr>
        <p:txBody>
          <a:bodyPr/>
          <a:lstStyle/>
          <a:p>
            <a:endParaRPr lang="en-GB"/>
          </a:p>
        </p:txBody>
      </p:sp>
      <p:sp>
        <p:nvSpPr>
          <p:cNvPr id="136" name="Shape 134"/>
          <p:cNvSpPr/>
          <p:nvPr/>
        </p:nvSpPr>
        <p:spPr>
          <a:xfrm>
            <a:off x="9308592" y="4270248"/>
            <a:ext cx="551688" cy="146304"/>
          </a:xfrm>
          <a:prstGeom prst="rect">
            <a:avLst/>
          </a:prstGeom>
          <a:solidFill>
            <a:srgbClr val="F05A22"/>
          </a:solidFill>
          <a:ln w="9525">
            <a:solidFill>
              <a:srgbClr val="F05A22"/>
            </a:solidFill>
            <a:prstDash val="solid"/>
          </a:ln>
        </p:spPr>
        <p:txBody>
          <a:bodyPr/>
          <a:lstStyle/>
          <a:p>
            <a:endParaRPr lang="en-GB"/>
          </a:p>
        </p:txBody>
      </p:sp>
      <p:sp>
        <p:nvSpPr>
          <p:cNvPr id="137" name="Text 135"/>
          <p:cNvSpPr txBox="1"/>
          <p:nvPr/>
        </p:nvSpPr>
        <p:spPr>
          <a:xfrm>
            <a:off x="10881360" y="41330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3.3</a:t>
            </a:r>
            <a:endParaRPr lang="en-US" sz="1300" dirty="0"/>
          </a:p>
        </p:txBody>
      </p:sp>
      <p:sp>
        <p:nvSpPr>
          <p:cNvPr id="138" name="Shape 136"/>
          <p:cNvSpPr/>
          <p:nvPr/>
        </p:nvSpPr>
        <p:spPr>
          <a:xfrm>
            <a:off x="548640" y="4480560"/>
            <a:ext cx="11091672" cy="0"/>
          </a:xfrm>
          <a:prstGeom prst="line">
            <a:avLst/>
          </a:prstGeom>
          <a:noFill/>
          <a:ln w="9525">
            <a:solidFill>
              <a:srgbClr val="E2E7EA"/>
            </a:solidFill>
            <a:prstDash val="solid"/>
          </a:ln>
        </p:spPr>
        <p:txBody>
          <a:bodyPr/>
          <a:lstStyle/>
          <a:p>
            <a:endParaRPr lang="en-GB"/>
          </a:p>
        </p:txBody>
      </p:sp>
      <p:sp>
        <p:nvSpPr>
          <p:cNvPr id="139" name="Text 137"/>
          <p:cNvSpPr txBox="1"/>
          <p:nvPr/>
        </p:nvSpPr>
        <p:spPr>
          <a:xfrm>
            <a:off x="621792" y="45171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People and Skills</a:t>
            </a:r>
            <a:endParaRPr lang="en-US" sz="1000" dirty="0"/>
          </a:p>
        </p:txBody>
      </p:sp>
      <p:sp>
        <p:nvSpPr>
          <p:cNvPr id="140" name="Text 138"/>
          <p:cNvSpPr txBox="1"/>
          <p:nvPr/>
        </p:nvSpPr>
        <p:spPr>
          <a:xfrm>
            <a:off x="621792" y="47274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Framework · Onboarding · Dev</a:t>
            </a:r>
            <a:endParaRPr lang="en-US" sz="750" dirty="0"/>
          </a:p>
        </p:txBody>
      </p:sp>
      <p:sp>
        <p:nvSpPr>
          <p:cNvPr id="141" name="Shape 139"/>
          <p:cNvSpPr/>
          <p:nvPr/>
        </p:nvSpPr>
        <p:spPr>
          <a:xfrm>
            <a:off x="3246120" y="4553712"/>
            <a:ext cx="551688" cy="146304"/>
          </a:xfrm>
          <a:prstGeom prst="rect">
            <a:avLst/>
          </a:prstGeom>
          <a:solidFill>
            <a:srgbClr val="F6D9A8"/>
          </a:solidFill>
          <a:ln w="9525">
            <a:solidFill>
              <a:srgbClr val="C08A2E"/>
            </a:solidFill>
            <a:prstDash val="solid"/>
          </a:ln>
        </p:spPr>
        <p:txBody>
          <a:bodyPr/>
          <a:lstStyle/>
          <a:p>
            <a:endParaRPr lang="en-GB"/>
          </a:p>
        </p:txBody>
      </p:sp>
      <p:sp>
        <p:nvSpPr>
          <p:cNvPr id="142" name="Shape 140"/>
          <p:cNvSpPr/>
          <p:nvPr/>
        </p:nvSpPr>
        <p:spPr>
          <a:xfrm>
            <a:off x="3246120" y="4727448"/>
            <a:ext cx="551688" cy="146304"/>
          </a:xfrm>
          <a:prstGeom prst="rect">
            <a:avLst/>
          </a:prstGeom>
          <a:solidFill>
            <a:srgbClr val="F05A22"/>
          </a:solidFill>
          <a:ln w="9525">
            <a:solidFill>
              <a:srgbClr val="F05A22"/>
            </a:solidFill>
            <a:prstDash val="solid"/>
          </a:ln>
        </p:spPr>
        <p:txBody>
          <a:bodyPr/>
          <a:lstStyle/>
          <a:p>
            <a:endParaRPr lang="en-GB"/>
          </a:p>
        </p:txBody>
      </p:sp>
      <p:sp>
        <p:nvSpPr>
          <p:cNvPr id="143" name="Shape 141"/>
          <p:cNvSpPr/>
          <p:nvPr/>
        </p:nvSpPr>
        <p:spPr>
          <a:xfrm>
            <a:off x="3861816" y="4553712"/>
            <a:ext cx="551688" cy="146304"/>
          </a:xfrm>
          <a:prstGeom prst="rect">
            <a:avLst/>
          </a:prstGeom>
          <a:solidFill>
            <a:srgbClr val="0E2230"/>
          </a:solidFill>
          <a:ln w="9525">
            <a:solidFill>
              <a:srgbClr val="0E2230"/>
            </a:solidFill>
            <a:prstDash val="solid"/>
          </a:ln>
        </p:spPr>
        <p:txBody>
          <a:bodyPr/>
          <a:lstStyle/>
          <a:p>
            <a:endParaRPr lang="en-GB"/>
          </a:p>
        </p:txBody>
      </p:sp>
      <p:sp>
        <p:nvSpPr>
          <p:cNvPr id="144" name="Shape 142"/>
          <p:cNvSpPr/>
          <p:nvPr/>
        </p:nvSpPr>
        <p:spPr>
          <a:xfrm>
            <a:off x="3861816" y="4727448"/>
            <a:ext cx="551688" cy="146304"/>
          </a:xfrm>
          <a:prstGeom prst="rect">
            <a:avLst/>
          </a:prstGeom>
          <a:solidFill>
            <a:srgbClr val="FFFFFF"/>
          </a:solidFill>
          <a:ln w="9525">
            <a:solidFill>
              <a:srgbClr val="C9D2D7"/>
            </a:solidFill>
            <a:prstDash val="solid"/>
          </a:ln>
        </p:spPr>
        <p:txBody>
          <a:bodyPr/>
          <a:lstStyle/>
          <a:p>
            <a:endParaRPr lang="en-GB"/>
          </a:p>
        </p:txBody>
      </p:sp>
      <p:sp>
        <p:nvSpPr>
          <p:cNvPr id="145" name="Shape 143"/>
          <p:cNvSpPr/>
          <p:nvPr/>
        </p:nvSpPr>
        <p:spPr>
          <a:xfrm>
            <a:off x="4477512" y="4553712"/>
            <a:ext cx="551688" cy="146304"/>
          </a:xfrm>
          <a:prstGeom prst="rect">
            <a:avLst/>
          </a:prstGeom>
          <a:solidFill>
            <a:srgbClr val="0E2230"/>
          </a:solidFill>
          <a:ln w="9525">
            <a:solidFill>
              <a:srgbClr val="0E2230"/>
            </a:solidFill>
            <a:prstDash val="solid"/>
          </a:ln>
        </p:spPr>
        <p:txBody>
          <a:bodyPr/>
          <a:lstStyle/>
          <a:p>
            <a:endParaRPr lang="en-GB"/>
          </a:p>
        </p:txBody>
      </p:sp>
      <p:sp>
        <p:nvSpPr>
          <p:cNvPr id="146" name="Shape 144"/>
          <p:cNvSpPr/>
          <p:nvPr/>
        </p:nvSpPr>
        <p:spPr>
          <a:xfrm>
            <a:off x="4477512" y="4727448"/>
            <a:ext cx="551688" cy="146304"/>
          </a:xfrm>
          <a:prstGeom prst="rect">
            <a:avLst/>
          </a:prstGeom>
          <a:solidFill>
            <a:srgbClr val="FFFFFF"/>
          </a:solidFill>
          <a:ln w="9525">
            <a:solidFill>
              <a:srgbClr val="C9D2D7"/>
            </a:solidFill>
            <a:prstDash val="solid"/>
          </a:ln>
        </p:spPr>
        <p:txBody>
          <a:bodyPr/>
          <a:lstStyle/>
          <a:p>
            <a:endParaRPr lang="en-GB"/>
          </a:p>
        </p:txBody>
      </p:sp>
      <p:sp>
        <p:nvSpPr>
          <p:cNvPr id="147" name="Shape 145"/>
          <p:cNvSpPr/>
          <p:nvPr/>
        </p:nvSpPr>
        <p:spPr>
          <a:xfrm>
            <a:off x="5266944" y="4553712"/>
            <a:ext cx="551688" cy="146304"/>
          </a:xfrm>
          <a:prstGeom prst="rect">
            <a:avLst/>
          </a:prstGeom>
          <a:solidFill>
            <a:srgbClr val="FFFFFF"/>
          </a:solidFill>
          <a:ln w="9525">
            <a:solidFill>
              <a:srgbClr val="C9D2D7"/>
            </a:solidFill>
            <a:prstDash val="solid"/>
          </a:ln>
        </p:spPr>
        <p:txBody>
          <a:bodyPr/>
          <a:lstStyle/>
          <a:p>
            <a:endParaRPr lang="en-GB"/>
          </a:p>
        </p:txBody>
      </p:sp>
      <p:sp>
        <p:nvSpPr>
          <p:cNvPr id="148" name="Shape 146"/>
          <p:cNvSpPr/>
          <p:nvPr/>
        </p:nvSpPr>
        <p:spPr>
          <a:xfrm>
            <a:off x="5266944" y="4727448"/>
            <a:ext cx="551688" cy="146304"/>
          </a:xfrm>
          <a:prstGeom prst="rect">
            <a:avLst/>
          </a:prstGeom>
          <a:solidFill>
            <a:srgbClr val="FFFFFF"/>
          </a:solidFill>
          <a:ln w="9525">
            <a:solidFill>
              <a:srgbClr val="C9D2D7"/>
            </a:solidFill>
            <a:prstDash val="solid"/>
          </a:ln>
        </p:spPr>
        <p:txBody>
          <a:bodyPr/>
          <a:lstStyle/>
          <a:p>
            <a:endParaRPr lang="en-GB"/>
          </a:p>
        </p:txBody>
      </p:sp>
      <p:sp>
        <p:nvSpPr>
          <p:cNvPr id="149" name="Shape 147"/>
          <p:cNvSpPr/>
          <p:nvPr/>
        </p:nvSpPr>
        <p:spPr>
          <a:xfrm>
            <a:off x="5882640" y="4553712"/>
            <a:ext cx="551688" cy="146304"/>
          </a:xfrm>
          <a:prstGeom prst="rect">
            <a:avLst/>
          </a:prstGeom>
          <a:solidFill>
            <a:srgbClr val="F6D9A8"/>
          </a:solidFill>
          <a:ln w="9525">
            <a:solidFill>
              <a:srgbClr val="C08A2E"/>
            </a:solidFill>
            <a:prstDash val="solid"/>
          </a:ln>
        </p:spPr>
        <p:txBody>
          <a:bodyPr/>
          <a:lstStyle/>
          <a:p>
            <a:endParaRPr lang="en-GB"/>
          </a:p>
        </p:txBody>
      </p:sp>
      <p:sp>
        <p:nvSpPr>
          <p:cNvPr id="150" name="Shape 148"/>
          <p:cNvSpPr/>
          <p:nvPr/>
        </p:nvSpPr>
        <p:spPr>
          <a:xfrm>
            <a:off x="5882640" y="4727448"/>
            <a:ext cx="551688" cy="146304"/>
          </a:xfrm>
          <a:prstGeom prst="rect">
            <a:avLst/>
          </a:prstGeom>
          <a:solidFill>
            <a:srgbClr val="FFFFFF"/>
          </a:solidFill>
          <a:ln w="9525">
            <a:solidFill>
              <a:srgbClr val="C9D2D7"/>
            </a:solidFill>
            <a:prstDash val="solid"/>
          </a:ln>
        </p:spPr>
        <p:txBody>
          <a:bodyPr/>
          <a:lstStyle/>
          <a:p>
            <a:endParaRPr lang="en-GB"/>
          </a:p>
        </p:txBody>
      </p:sp>
      <p:sp>
        <p:nvSpPr>
          <p:cNvPr id="151" name="Shape 149"/>
          <p:cNvSpPr/>
          <p:nvPr/>
        </p:nvSpPr>
        <p:spPr>
          <a:xfrm>
            <a:off x="6498336" y="4553712"/>
            <a:ext cx="551688" cy="146304"/>
          </a:xfrm>
          <a:prstGeom prst="rect">
            <a:avLst/>
          </a:prstGeom>
          <a:solidFill>
            <a:srgbClr val="F6D9A8"/>
          </a:solidFill>
          <a:ln w="9525">
            <a:solidFill>
              <a:srgbClr val="C08A2E"/>
            </a:solidFill>
            <a:prstDash val="solid"/>
          </a:ln>
        </p:spPr>
        <p:txBody>
          <a:bodyPr/>
          <a:lstStyle/>
          <a:p>
            <a:endParaRPr lang="en-GB"/>
          </a:p>
        </p:txBody>
      </p:sp>
      <p:sp>
        <p:nvSpPr>
          <p:cNvPr id="152" name="Shape 150"/>
          <p:cNvSpPr/>
          <p:nvPr/>
        </p:nvSpPr>
        <p:spPr>
          <a:xfrm>
            <a:off x="6498336" y="4727448"/>
            <a:ext cx="551688" cy="146304"/>
          </a:xfrm>
          <a:prstGeom prst="rect">
            <a:avLst/>
          </a:prstGeom>
          <a:solidFill>
            <a:srgbClr val="FFFFFF"/>
          </a:solidFill>
          <a:ln w="9525">
            <a:solidFill>
              <a:srgbClr val="C9D2D7"/>
            </a:solidFill>
            <a:prstDash val="solid"/>
          </a:ln>
        </p:spPr>
        <p:txBody>
          <a:bodyPr/>
          <a:lstStyle/>
          <a:p>
            <a:endParaRPr lang="en-GB"/>
          </a:p>
        </p:txBody>
      </p:sp>
      <p:sp>
        <p:nvSpPr>
          <p:cNvPr id="153" name="Shape 151"/>
          <p:cNvSpPr/>
          <p:nvPr/>
        </p:nvSpPr>
        <p:spPr>
          <a:xfrm>
            <a:off x="7287768" y="4553712"/>
            <a:ext cx="551688" cy="146304"/>
          </a:xfrm>
          <a:prstGeom prst="rect">
            <a:avLst/>
          </a:prstGeom>
          <a:solidFill>
            <a:srgbClr val="F6D9A8"/>
          </a:solidFill>
          <a:ln w="9525">
            <a:solidFill>
              <a:srgbClr val="C08A2E"/>
            </a:solidFill>
            <a:prstDash val="solid"/>
          </a:ln>
        </p:spPr>
        <p:txBody>
          <a:bodyPr/>
          <a:lstStyle/>
          <a:p>
            <a:endParaRPr lang="en-GB"/>
          </a:p>
        </p:txBody>
      </p:sp>
      <p:sp>
        <p:nvSpPr>
          <p:cNvPr id="154" name="Shape 152"/>
          <p:cNvSpPr/>
          <p:nvPr/>
        </p:nvSpPr>
        <p:spPr>
          <a:xfrm>
            <a:off x="7287768" y="4727448"/>
            <a:ext cx="551688" cy="146304"/>
          </a:xfrm>
          <a:prstGeom prst="rect">
            <a:avLst/>
          </a:prstGeom>
          <a:solidFill>
            <a:srgbClr val="F05A22"/>
          </a:solidFill>
          <a:ln w="9525">
            <a:solidFill>
              <a:srgbClr val="F05A22"/>
            </a:solidFill>
            <a:prstDash val="solid"/>
          </a:ln>
        </p:spPr>
        <p:txBody>
          <a:bodyPr/>
          <a:lstStyle/>
          <a:p>
            <a:endParaRPr lang="en-GB"/>
          </a:p>
        </p:txBody>
      </p:sp>
      <p:sp>
        <p:nvSpPr>
          <p:cNvPr id="155" name="Shape 153"/>
          <p:cNvSpPr/>
          <p:nvPr/>
        </p:nvSpPr>
        <p:spPr>
          <a:xfrm>
            <a:off x="7903464" y="4553712"/>
            <a:ext cx="551688" cy="146304"/>
          </a:xfrm>
          <a:prstGeom prst="rect">
            <a:avLst/>
          </a:prstGeom>
          <a:solidFill>
            <a:srgbClr val="FFFFFF"/>
          </a:solidFill>
          <a:ln w="9525">
            <a:solidFill>
              <a:srgbClr val="C9D2D7"/>
            </a:solidFill>
            <a:prstDash val="solid"/>
          </a:ln>
        </p:spPr>
        <p:txBody>
          <a:bodyPr/>
          <a:lstStyle/>
          <a:p>
            <a:endParaRPr lang="en-GB"/>
          </a:p>
        </p:txBody>
      </p:sp>
      <p:sp>
        <p:nvSpPr>
          <p:cNvPr id="156" name="Shape 154"/>
          <p:cNvSpPr/>
          <p:nvPr/>
        </p:nvSpPr>
        <p:spPr>
          <a:xfrm>
            <a:off x="7903464" y="4727448"/>
            <a:ext cx="551688" cy="146304"/>
          </a:xfrm>
          <a:prstGeom prst="rect">
            <a:avLst/>
          </a:prstGeom>
          <a:solidFill>
            <a:srgbClr val="F05A22"/>
          </a:solidFill>
          <a:ln w="9525">
            <a:solidFill>
              <a:srgbClr val="F05A22"/>
            </a:solidFill>
            <a:prstDash val="solid"/>
          </a:ln>
        </p:spPr>
        <p:txBody>
          <a:bodyPr/>
          <a:lstStyle/>
          <a:p>
            <a:endParaRPr lang="en-GB"/>
          </a:p>
        </p:txBody>
      </p:sp>
      <p:sp>
        <p:nvSpPr>
          <p:cNvPr id="157" name="Shape 155"/>
          <p:cNvSpPr/>
          <p:nvPr/>
        </p:nvSpPr>
        <p:spPr>
          <a:xfrm>
            <a:off x="8519160" y="4553712"/>
            <a:ext cx="551688" cy="146304"/>
          </a:xfrm>
          <a:prstGeom prst="rect">
            <a:avLst/>
          </a:prstGeom>
          <a:solidFill>
            <a:srgbClr val="FFFFFF"/>
          </a:solidFill>
          <a:ln w="9525">
            <a:solidFill>
              <a:srgbClr val="C9D2D7"/>
            </a:solidFill>
            <a:prstDash val="solid"/>
          </a:ln>
        </p:spPr>
        <p:txBody>
          <a:bodyPr/>
          <a:lstStyle/>
          <a:p>
            <a:endParaRPr lang="en-GB"/>
          </a:p>
        </p:txBody>
      </p:sp>
      <p:sp>
        <p:nvSpPr>
          <p:cNvPr id="158" name="Shape 156"/>
          <p:cNvSpPr/>
          <p:nvPr/>
        </p:nvSpPr>
        <p:spPr>
          <a:xfrm>
            <a:off x="8519160" y="4727448"/>
            <a:ext cx="551688" cy="146304"/>
          </a:xfrm>
          <a:prstGeom prst="rect">
            <a:avLst/>
          </a:prstGeom>
          <a:solidFill>
            <a:srgbClr val="F05A22"/>
          </a:solidFill>
          <a:ln w="9525">
            <a:solidFill>
              <a:srgbClr val="F05A22"/>
            </a:solidFill>
            <a:prstDash val="solid"/>
          </a:ln>
        </p:spPr>
        <p:txBody>
          <a:bodyPr/>
          <a:lstStyle/>
          <a:p>
            <a:endParaRPr lang="en-GB"/>
          </a:p>
        </p:txBody>
      </p:sp>
      <p:sp>
        <p:nvSpPr>
          <p:cNvPr id="159" name="Shape 157"/>
          <p:cNvSpPr/>
          <p:nvPr/>
        </p:nvSpPr>
        <p:spPr>
          <a:xfrm>
            <a:off x="9308592" y="4553712"/>
            <a:ext cx="551688" cy="146304"/>
          </a:xfrm>
          <a:prstGeom prst="rect">
            <a:avLst/>
          </a:prstGeom>
          <a:solidFill>
            <a:srgbClr val="FFFFFF"/>
          </a:solidFill>
          <a:ln w="9525">
            <a:solidFill>
              <a:srgbClr val="C9D2D7"/>
            </a:solidFill>
            <a:prstDash val="solid"/>
          </a:ln>
        </p:spPr>
        <p:txBody>
          <a:bodyPr/>
          <a:lstStyle/>
          <a:p>
            <a:endParaRPr lang="en-GB"/>
          </a:p>
        </p:txBody>
      </p:sp>
      <p:sp>
        <p:nvSpPr>
          <p:cNvPr id="160" name="Shape 158"/>
          <p:cNvSpPr/>
          <p:nvPr/>
        </p:nvSpPr>
        <p:spPr>
          <a:xfrm>
            <a:off x="9308592" y="4727448"/>
            <a:ext cx="551688" cy="146304"/>
          </a:xfrm>
          <a:prstGeom prst="rect">
            <a:avLst/>
          </a:prstGeom>
          <a:solidFill>
            <a:srgbClr val="F05A22"/>
          </a:solidFill>
          <a:ln w="9525">
            <a:solidFill>
              <a:srgbClr val="F05A22"/>
            </a:solidFill>
            <a:prstDash val="solid"/>
          </a:ln>
        </p:spPr>
        <p:txBody>
          <a:bodyPr/>
          <a:lstStyle/>
          <a:p>
            <a:endParaRPr lang="en-GB"/>
          </a:p>
        </p:txBody>
      </p:sp>
      <p:sp>
        <p:nvSpPr>
          <p:cNvPr id="161" name="Text 159"/>
          <p:cNvSpPr txBox="1"/>
          <p:nvPr/>
        </p:nvSpPr>
        <p:spPr>
          <a:xfrm>
            <a:off x="10881360" y="45902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2.3</a:t>
            </a:r>
            <a:endParaRPr lang="en-US" sz="1300" dirty="0"/>
          </a:p>
        </p:txBody>
      </p:sp>
      <p:sp>
        <p:nvSpPr>
          <p:cNvPr id="162" name="Shape 160"/>
          <p:cNvSpPr/>
          <p:nvPr/>
        </p:nvSpPr>
        <p:spPr>
          <a:xfrm>
            <a:off x="548640" y="4937760"/>
            <a:ext cx="11091672" cy="0"/>
          </a:xfrm>
          <a:prstGeom prst="line">
            <a:avLst/>
          </a:prstGeom>
          <a:noFill/>
          <a:ln w="9525">
            <a:solidFill>
              <a:srgbClr val="E2E7EA"/>
            </a:solidFill>
            <a:prstDash val="solid"/>
          </a:ln>
        </p:spPr>
        <p:txBody>
          <a:bodyPr/>
          <a:lstStyle/>
          <a:p>
            <a:endParaRPr lang="en-GB"/>
          </a:p>
        </p:txBody>
      </p:sp>
      <p:sp>
        <p:nvSpPr>
          <p:cNvPr id="163" name="Text 161"/>
          <p:cNvSpPr txBox="1"/>
          <p:nvPr/>
        </p:nvSpPr>
        <p:spPr>
          <a:xfrm>
            <a:off x="621792" y="4974336"/>
            <a:ext cx="2350008" cy="219456"/>
          </a:xfrm>
          <a:prstGeom prst="rect">
            <a:avLst/>
          </a:prstGeom>
          <a:noFill/>
          <a:ln/>
        </p:spPr>
        <p:txBody>
          <a:bodyPr wrap="square" lIns="0" tIns="0" rIns="0" bIns="0" rtlCol="0" anchor="ctr"/>
          <a:lstStyle/>
          <a:p>
            <a:pPr marL="0" indent="0">
              <a:buNone/>
            </a:pPr>
            <a:r>
              <a:rPr lang="en-US" sz="1000" b="1" dirty="0">
                <a:solidFill>
                  <a:srgbClr val="0E2230"/>
                </a:solidFill>
                <a:latin typeface="Arial" pitchFamily="34" charset="0"/>
                <a:ea typeface="Arial" pitchFamily="34" charset="-122"/>
                <a:cs typeface="Arial" pitchFamily="34" charset="-120"/>
              </a:rPr>
              <a:t>Governance and Improvement</a:t>
            </a:r>
            <a:endParaRPr lang="en-US" sz="1000" dirty="0"/>
          </a:p>
        </p:txBody>
      </p:sp>
      <p:sp>
        <p:nvSpPr>
          <p:cNvPr id="164" name="Text 162"/>
          <p:cNvSpPr txBox="1"/>
          <p:nvPr/>
        </p:nvSpPr>
        <p:spPr>
          <a:xfrm>
            <a:off x="621792" y="5184648"/>
            <a:ext cx="2350008" cy="173736"/>
          </a:xfrm>
          <a:prstGeom prst="rect">
            <a:avLst/>
          </a:prstGeom>
          <a:noFill/>
          <a:ln/>
        </p:spPr>
        <p:txBody>
          <a:bodyPr wrap="square" lIns="0" tIns="0" rIns="0" bIns="0" rtlCol="0" anchor="ctr"/>
          <a:lstStyle/>
          <a:p>
            <a:pPr marL="0" indent="0">
              <a:buNone/>
            </a:pPr>
            <a:r>
              <a:rPr lang="en-US" sz="750" dirty="0">
                <a:solidFill>
                  <a:srgbClr val="9AA5AC"/>
                </a:solidFill>
                <a:latin typeface="Arial" pitchFamily="34" charset="0"/>
                <a:ea typeface="Arial" pitchFamily="34" charset="-122"/>
                <a:cs typeface="Arial" pitchFamily="34" charset="-120"/>
              </a:rPr>
              <a:t>Rhythm · Review · Loop</a:t>
            </a:r>
            <a:endParaRPr lang="en-US" sz="750" dirty="0"/>
          </a:p>
        </p:txBody>
      </p:sp>
      <p:sp>
        <p:nvSpPr>
          <p:cNvPr id="165" name="Shape 163"/>
          <p:cNvSpPr/>
          <p:nvPr/>
        </p:nvSpPr>
        <p:spPr>
          <a:xfrm>
            <a:off x="3246120" y="5010912"/>
            <a:ext cx="551688" cy="146304"/>
          </a:xfrm>
          <a:prstGeom prst="rect">
            <a:avLst/>
          </a:prstGeom>
          <a:solidFill>
            <a:srgbClr val="0E2230"/>
          </a:solidFill>
          <a:ln w="9525">
            <a:solidFill>
              <a:srgbClr val="0E2230"/>
            </a:solidFill>
            <a:prstDash val="solid"/>
          </a:ln>
        </p:spPr>
        <p:txBody>
          <a:bodyPr/>
          <a:lstStyle/>
          <a:p>
            <a:endParaRPr lang="en-GB"/>
          </a:p>
        </p:txBody>
      </p:sp>
      <p:sp>
        <p:nvSpPr>
          <p:cNvPr id="166" name="Shape 164"/>
          <p:cNvSpPr/>
          <p:nvPr/>
        </p:nvSpPr>
        <p:spPr>
          <a:xfrm>
            <a:off x="3246120" y="5184648"/>
            <a:ext cx="551688" cy="146304"/>
          </a:xfrm>
          <a:prstGeom prst="rect">
            <a:avLst/>
          </a:prstGeom>
          <a:solidFill>
            <a:srgbClr val="FFFFFF"/>
          </a:solidFill>
          <a:ln w="9525">
            <a:solidFill>
              <a:srgbClr val="C9D2D7"/>
            </a:solidFill>
            <a:prstDash val="solid"/>
          </a:ln>
        </p:spPr>
        <p:txBody>
          <a:bodyPr/>
          <a:lstStyle/>
          <a:p>
            <a:endParaRPr lang="en-GB"/>
          </a:p>
        </p:txBody>
      </p:sp>
      <p:sp>
        <p:nvSpPr>
          <p:cNvPr id="167" name="Shape 165"/>
          <p:cNvSpPr/>
          <p:nvPr/>
        </p:nvSpPr>
        <p:spPr>
          <a:xfrm>
            <a:off x="3861816" y="5010912"/>
            <a:ext cx="551688" cy="146304"/>
          </a:xfrm>
          <a:prstGeom prst="rect">
            <a:avLst/>
          </a:prstGeom>
          <a:solidFill>
            <a:srgbClr val="0E2230"/>
          </a:solidFill>
          <a:ln w="9525">
            <a:solidFill>
              <a:srgbClr val="0E2230"/>
            </a:solidFill>
            <a:prstDash val="solid"/>
          </a:ln>
        </p:spPr>
        <p:txBody>
          <a:bodyPr/>
          <a:lstStyle/>
          <a:p>
            <a:endParaRPr lang="en-GB"/>
          </a:p>
        </p:txBody>
      </p:sp>
      <p:sp>
        <p:nvSpPr>
          <p:cNvPr id="168" name="Shape 166"/>
          <p:cNvSpPr/>
          <p:nvPr/>
        </p:nvSpPr>
        <p:spPr>
          <a:xfrm>
            <a:off x="3861816" y="5184648"/>
            <a:ext cx="551688" cy="146304"/>
          </a:xfrm>
          <a:prstGeom prst="rect">
            <a:avLst/>
          </a:prstGeom>
          <a:solidFill>
            <a:srgbClr val="FFFFFF"/>
          </a:solidFill>
          <a:ln w="9525">
            <a:solidFill>
              <a:srgbClr val="C9D2D7"/>
            </a:solidFill>
            <a:prstDash val="solid"/>
          </a:ln>
        </p:spPr>
        <p:txBody>
          <a:bodyPr/>
          <a:lstStyle/>
          <a:p>
            <a:endParaRPr lang="en-GB"/>
          </a:p>
        </p:txBody>
      </p:sp>
      <p:sp>
        <p:nvSpPr>
          <p:cNvPr id="169" name="Shape 167"/>
          <p:cNvSpPr/>
          <p:nvPr/>
        </p:nvSpPr>
        <p:spPr>
          <a:xfrm>
            <a:off x="4477512" y="5010912"/>
            <a:ext cx="551688" cy="146304"/>
          </a:xfrm>
          <a:prstGeom prst="rect">
            <a:avLst/>
          </a:prstGeom>
          <a:solidFill>
            <a:srgbClr val="0E2230"/>
          </a:solidFill>
          <a:ln w="9525">
            <a:solidFill>
              <a:srgbClr val="0E2230"/>
            </a:solidFill>
            <a:prstDash val="solid"/>
          </a:ln>
        </p:spPr>
        <p:txBody>
          <a:bodyPr/>
          <a:lstStyle/>
          <a:p>
            <a:endParaRPr lang="en-GB"/>
          </a:p>
        </p:txBody>
      </p:sp>
      <p:sp>
        <p:nvSpPr>
          <p:cNvPr id="170" name="Shape 168"/>
          <p:cNvSpPr/>
          <p:nvPr/>
        </p:nvSpPr>
        <p:spPr>
          <a:xfrm>
            <a:off x="4477512" y="5184648"/>
            <a:ext cx="551688" cy="146304"/>
          </a:xfrm>
          <a:prstGeom prst="rect">
            <a:avLst/>
          </a:prstGeom>
          <a:solidFill>
            <a:srgbClr val="FFFFFF"/>
          </a:solidFill>
          <a:ln w="9525">
            <a:solidFill>
              <a:srgbClr val="C9D2D7"/>
            </a:solidFill>
            <a:prstDash val="solid"/>
          </a:ln>
        </p:spPr>
        <p:txBody>
          <a:bodyPr/>
          <a:lstStyle/>
          <a:p>
            <a:endParaRPr lang="en-GB"/>
          </a:p>
        </p:txBody>
      </p:sp>
      <p:sp>
        <p:nvSpPr>
          <p:cNvPr id="171" name="Shape 169"/>
          <p:cNvSpPr/>
          <p:nvPr/>
        </p:nvSpPr>
        <p:spPr>
          <a:xfrm>
            <a:off x="5266944" y="5010912"/>
            <a:ext cx="551688" cy="146304"/>
          </a:xfrm>
          <a:prstGeom prst="rect">
            <a:avLst/>
          </a:prstGeom>
          <a:solidFill>
            <a:srgbClr val="F6D9A8"/>
          </a:solidFill>
          <a:ln w="9525">
            <a:solidFill>
              <a:srgbClr val="C08A2E"/>
            </a:solidFill>
            <a:prstDash val="solid"/>
          </a:ln>
        </p:spPr>
        <p:txBody>
          <a:bodyPr/>
          <a:lstStyle/>
          <a:p>
            <a:endParaRPr lang="en-GB"/>
          </a:p>
        </p:txBody>
      </p:sp>
      <p:sp>
        <p:nvSpPr>
          <p:cNvPr id="172" name="Shape 170"/>
          <p:cNvSpPr/>
          <p:nvPr/>
        </p:nvSpPr>
        <p:spPr>
          <a:xfrm>
            <a:off x="5266944" y="5184648"/>
            <a:ext cx="551688" cy="146304"/>
          </a:xfrm>
          <a:prstGeom prst="rect">
            <a:avLst/>
          </a:prstGeom>
          <a:solidFill>
            <a:srgbClr val="FFFFFF"/>
          </a:solidFill>
          <a:ln w="9525">
            <a:solidFill>
              <a:srgbClr val="C9D2D7"/>
            </a:solidFill>
            <a:prstDash val="solid"/>
          </a:ln>
        </p:spPr>
        <p:txBody>
          <a:bodyPr/>
          <a:lstStyle/>
          <a:p>
            <a:endParaRPr lang="en-GB"/>
          </a:p>
        </p:txBody>
      </p:sp>
      <p:sp>
        <p:nvSpPr>
          <p:cNvPr id="173" name="Shape 171"/>
          <p:cNvSpPr/>
          <p:nvPr/>
        </p:nvSpPr>
        <p:spPr>
          <a:xfrm>
            <a:off x="5882640" y="5010912"/>
            <a:ext cx="551688" cy="146304"/>
          </a:xfrm>
          <a:prstGeom prst="rect">
            <a:avLst/>
          </a:prstGeom>
          <a:solidFill>
            <a:srgbClr val="F6D9A8"/>
          </a:solidFill>
          <a:ln w="9525">
            <a:solidFill>
              <a:srgbClr val="C08A2E"/>
            </a:solidFill>
            <a:prstDash val="solid"/>
          </a:ln>
        </p:spPr>
        <p:txBody>
          <a:bodyPr/>
          <a:lstStyle/>
          <a:p>
            <a:endParaRPr lang="en-GB"/>
          </a:p>
        </p:txBody>
      </p:sp>
      <p:sp>
        <p:nvSpPr>
          <p:cNvPr id="174" name="Shape 172"/>
          <p:cNvSpPr/>
          <p:nvPr/>
        </p:nvSpPr>
        <p:spPr>
          <a:xfrm>
            <a:off x="5882640"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75" name="Shape 173"/>
          <p:cNvSpPr/>
          <p:nvPr/>
        </p:nvSpPr>
        <p:spPr>
          <a:xfrm>
            <a:off x="6498336" y="5010912"/>
            <a:ext cx="551688" cy="146304"/>
          </a:xfrm>
          <a:prstGeom prst="rect">
            <a:avLst/>
          </a:prstGeom>
          <a:solidFill>
            <a:srgbClr val="F6D9A8"/>
          </a:solidFill>
          <a:ln w="9525">
            <a:solidFill>
              <a:srgbClr val="C08A2E"/>
            </a:solidFill>
            <a:prstDash val="solid"/>
          </a:ln>
        </p:spPr>
        <p:txBody>
          <a:bodyPr/>
          <a:lstStyle/>
          <a:p>
            <a:endParaRPr lang="en-GB"/>
          </a:p>
        </p:txBody>
      </p:sp>
      <p:sp>
        <p:nvSpPr>
          <p:cNvPr id="176" name="Shape 174"/>
          <p:cNvSpPr/>
          <p:nvPr/>
        </p:nvSpPr>
        <p:spPr>
          <a:xfrm>
            <a:off x="6498336"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77" name="Shape 175"/>
          <p:cNvSpPr/>
          <p:nvPr/>
        </p:nvSpPr>
        <p:spPr>
          <a:xfrm>
            <a:off x="7287768" y="5010912"/>
            <a:ext cx="551688" cy="146304"/>
          </a:xfrm>
          <a:prstGeom prst="rect">
            <a:avLst/>
          </a:prstGeom>
          <a:solidFill>
            <a:srgbClr val="FFFFFF"/>
          </a:solidFill>
          <a:ln w="9525">
            <a:solidFill>
              <a:srgbClr val="C9D2D7"/>
            </a:solidFill>
            <a:prstDash val="solid"/>
          </a:ln>
        </p:spPr>
        <p:txBody>
          <a:bodyPr/>
          <a:lstStyle/>
          <a:p>
            <a:endParaRPr lang="en-GB"/>
          </a:p>
        </p:txBody>
      </p:sp>
      <p:sp>
        <p:nvSpPr>
          <p:cNvPr id="178" name="Shape 176"/>
          <p:cNvSpPr/>
          <p:nvPr/>
        </p:nvSpPr>
        <p:spPr>
          <a:xfrm>
            <a:off x="7287768"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79" name="Shape 177"/>
          <p:cNvSpPr/>
          <p:nvPr/>
        </p:nvSpPr>
        <p:spPr>
          <a:xfrm>
            <a:off x="7903464" y="5010912"/>
            <a:ext cx="551688" cy="146304"/>
          </a:xfrm>
          <a:prstGeom prst="rect">
            <a:avLst/>
          </a:prstGeom>
          <a:solidFill>
            <a:srgbClr val="FFFFFF"/>
          </a:solidFill>
          <a:ln w="9525">
            <a:solidFill>
              <a:srgbClr val="C9D2D7"/>
            </a:solidFill>
            <a:prstDash val="solid"/>
          </a:ln>
        </p:spPr>
        <p:txBody>
          <a:bodyPr/>
          <a:lstStyle/>
          <a:p>
            <a:endParaRPr lang="en-GB"/>
          </a:p>
        </p:txBody>
      </p:sp>
      <p:sp>
        <p:nvSpPr>
          <p:cNvPr id="180" name="Shape 178"/>
          <p:cNvSpPr/>
          <p:nvPr/>
        </p:nvSpPr>
        <p:spPr>
          <a:xfrm>
            <a:off x="7903464"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81" name="Shape 179"/>
          <p:cNvSpPr/>
          <p:nvPr/>
        </p:nvSpPr>
        <p:spPr>
          <a:xfrm>
            <a:off x="8519160" y="5010912"/>
            <a:ext cx="551688" cy="146304"/>
          </a:xfrm>
          <a:prstGeom prst="rect">
            <a:avLst/>
          </a:prstGeom>
          <a:solidFill>
            <a:srgbClr val="F6D9A8"/>
          </a:solidFill>
          <a:ln w="9525">
            <a:solidFill>
              <a:srgbClr val="C08A2E"/>
            </a:solidFill>
            <a:prstDash val="solid"/>
          </a:ln>
        </p:spPr>
        <p:txBody>
          <a:bodyPr/>
          <a:lstStyle/>
          <a:p>
            <a:endParaRPr lang="en-GB"/>
          </a:p>
        </p:txBody>
      </p:sp>
      <p:sp>
        <p:nvSpPr>
          <p:cNvPr id="182" name="Shape 180"/>
          <p:cNvSpPr/>
          <p:nvPr/>
        </p:nvSpPr>
        <p:spPr>
          <a:xfrm>
            <a:off x="8519160"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83" name="Shape 181"/>
          <p:cNvSpPr/>
          <p:nvPr/>
        </p:nvSpPr>
        <p:spPr>
          <a:xfrm>
            <a:off x="9308592" y="5010912"/>
            <a:ext cx="551688" cy="146304"/>
          </a:xfrm>
          <a:prstGeom prst="rect">
            <a:avLst/>
          </a:prstGeom>
          <a:solidFill>
            <a:srgbClr val="FFFFFF"/>
          </a:solidFill>
          <a:ln w="9525">
            <a:solidFill>
              <a:srgbClr val="C9D2D7"/>
            </a:solidFill>
            <a:prstDash val="solid"/>
          </a:ln>
        </p:spPr>
        <p:txBody>
          <a:bodyPr/>
          <a:lstStyle/>
          <a:p>
            <a:endParaRPr lang="en-GB"/>
          </a:p>
        </p:txBody>
      </p:sp>
      <p:sp>
        <p:nvSpPr>
          <p:cNvPr id="184" name="Shape 182"/>
          <p:cNvSpPr/>
          <p:nvPr/>
        </p:nvSpPr>
        <p:spPr>
          <a:xfrm>
            <a:off x="9308592" y="5184648"/>
            <a:ext cx="551688" cy="146304"/>
          </a:xfrm>
          <a:prstGeom prst="rect">
            <a:avLst/>
          </a:prstGeom>
          <a:solidFill>
            <a:srgbClr val="F05A22"/>
          </a:solidFill>
          <a:ln w="9525">
            <a:solidFill>
              <a:srgbClr val="F05A22"/>
            </a:solidFill>
            <a:prstDash val="solid"/>
          </a:ln>
        </p:spPr>
        <p:txBody>
          <a:bodyPr/>
          <a:lstStyle/>
          <a:p>
            <a:endParaRPr lang="en-GB"/>
          </a:p>
        </p:txBody>
      </p:sp>
      <p:sp>
        <p:nvSpPr>
          <p:cNvPr id="185" name="Text 183"/>
          <p:cNvSpPr txBox="1"/>
          <p:nvPr/>
        </p:nvSpPr>
        <p:spPr>
          <a:xfrm>
            <a:off x="10881360" y="5047488"/>
            <a:ext cx="777240" cy="237744"/>
          </a:xfrm>
          <a:prstGeom prst="rect">
            <a:avLst/>
          </a:prstGeom>
          <a:noFill/>
          <a:ln/>
        </p:spPr>
        <p:txBody>
          <a:bodyPr wrap="square" lIns="0" tIns="0" rIns="0" bIns="0" rtlCol="0" anchor="ctr"/>
          <a:lstStyle/>
          <a:p>
            <a:pPr marL="0" indent="0" algn="r">
              <a:buNone/>
            </a:pPr>
            <a:r>
              <a:rPr lang="en-US" sz="1300" b="1" dirty="0">
                <a:solidFill>
                  <a:srgbClr val="0E2230"/>
                </a:solidFill>
                <a:latin typeface="Arial" pitchFamily="34" charset="0"/>
                <a:ea typeface="Arial" pitchFamily="34" charset="-122"/>
                <a:cs typeface="Arial" pitchFamily="34" charset="-120"/>
              </a:rPr>
              <a:t>2.3</a:t>
            </a:r>
            <a:endParaRPr lang="en-US" sz="1300" dirty="0"/>
          </a:p>
        </p:txBody>
      </p:sp>
      <p:sp>
        <p:nvSpPr>
          <p:cNvPr id="186" name="Shape 184"/>
          <p:cNvSpPr/>
          <p:nvPr/>
        </p:nvSpPr>
        <p:spPr>
          <a:xfrm>
            <a:off x="548640" y="5394960"/>
            <a:ext cx="11091672" cy="0"/>
          </a:xfrm>
          <a:prstGeom prst="line">
            <a:avLst/>
          </a:prstGeom>
          <a:noFill/>
          <a:ln w="9525">
            <a:solidFill>
              <a:srgbClr val="E2E7EA"/>
            </a:solidFill>
            <a:prstDash val="solid"/>
          </a:ln>
        </p:spPr>
        <p:txBody>
          <a:bodyPr/>
          <a:lstStyle/>
          <a:p>
            <a:endParaRPr lang="en-GB"/>
          </a:p>
        </p:txBody>
      </p:sp>
      <p:sp>
        <p:nvSpPr>
          <p:cNvPr id="187" name="Text 185"/>
          <p:cNvSpPr txBox="1"/>
          <p:nvPr/>
        </p:nvSpPr>
        <p:spPr>
          <a:xfrm>
            <a:off x="548640" y="5577840"/>
            <a:ext cx="11091672" cy="237744"/>
          </a:xfrm>
          <a:prstGeom prst="rect">
            <a:avLst/>
          </a:prstGeom>
          <a:noFill/>
          <a:ln/>
        </p:spPr>
        <p:txBody>
          <a:bodyPr wrap="square" lIns="0" tIns="0" rIns="0" bIns="0" rtlCol="0" anchor="ctr"/>
          <a:lstStyle/>
          <a:p>
            <a:pPr marL="0" indent="0">
              <a:buNone/>
            </a:pPr>
            <a:r>
              <a:rPr lang="en-US" sz="950" dirty="0">
                <a:solidFill>
                  <a:srgbClr val="0E2230"/>
                </a:solidFill>
                <a:latin typeface="Arial" pitchFamily="34" charset="0"/>
                <a:ea typeface="Arial" pitchFamily="34" charset="-122"/>
                <a:cs typeface="Arial" pitchFamily="34" charset="-120"/>
              </a:rPr>
              <a:t>■ </a:t>
            </a:r>
            <a:r>
              <a:rPr lang="en-US" sz="950" dirty="0">
                <a:solidFill>
                  <a:srgbClr val="5A6672"/>
                </a:solidFill>
                <a:latin typeface="Arial" pitchFamily="34" charset="0"/>
                <a:ea typeface="Arial" pitchFamily="34" charset="-122"/>
                <a:cs typeface="Arial" pitchFamily="34" charset="-120"/>
              </a:rPr>
              <a:t>In place    </a:t>
            </a:r>
            <a:r>
              <a:rPr lang="en-US" sz="950" dirty="0">
                <a:solidFill>
                  <a:srgbClr val="C08A2E"/>
                </a:solidFill>
                <a:latin typeface="Arial" pitchFamily="34" charset="0"/>
                <a:ea typeface="Arial" pitchFamily="34" charset="-122"/>
                <a:cs typeface="Arial" pitchFamily="34" charset="-120"/>
              </a:rPr>
              <a:t>■ </a:t>
            </a:r>
            <a:r>
              <a:rPr lang="en-US" sz="950" dirty="0">
                <a:solidFill>
                  <a:srgbClr val="5A6672"/>
                </a:solidFill>
                <a:latin typeface="Arial" pitchFamily="34" charset="0"/>
                <a:ea typeface="Arial" pitchFamily="34" charset="-122"/>
                <a:cs typeface="Arial" pitchFamily="34" charset="-120"/>
              </a:rPr>
              <a:t>Half-built    </a:t>
            </a:r>
            <a:r>
              <a:rPr lang="en-US" sz="950" dirty="0">
                <a:solidFill>
                  <a:srgbClr val="9AA5AC"/>
                </a:solidFill>
                <a:latin typeface="Arial" pitchFamily="34" charset="0"/>
                <a:ea typeface="Arial" pitchFamily="34" charset="-122"/>
                <a:cs typeface="Arial" pitchFamily="34" charset="-120"/>
              </a:rPr>
              <a:t>□ </a:t>
            </a:r>
            <a:r>
              <a:rPr lang="en-US" sz="950" dirty="0">
                <a:solidFill>
                  <a:srgbClr val="5A6672"/>
                </a:solidFill>
                <a:latin typeface="Arial" pitchFamily="34" charset="0"/>
                <a:ea typeface="Arial" pitchFamily="34" charset="-122"/>
                <a:cs typeface="Arial" pitchFamily="34" charset="-120"/>
              </a:rPr>
              <a:t>Missing    </a:t>
            </a:r>
            <a:r>
              <a:rPr lang="en-US" sz="950" dirty="0">
                <a:solidFill>
                  <a:srgbClr val="F05A22"/>
                </a:solidFill>
                <a:latin typeface="Arial" pitchFamily="34" charset="0"/>
                <a:ea typeface="Arial" pitchFamily="34" charset="-122"/>
                <a:cs typeface="Arial" pitchFamily="34" charset="-120"/>
              </a:rPr>
              <a:t>■ </a:t>
            </a:r>
            <a:r>
              <a:rPr lang="en-US" sz="950" dirty="0">
                <a:solidFill>
                  <a:srgbClr val="5A6672"/>
                </a:solidFill>
                <a:latin typeface="Arial" pitchFamily="34" charset="0"/>
                <a:ea typeface="Arial" pitchFamily="34" charset="-122"/>
                <a:cs typeface="Arial" pitchFamily="34" charset="-120"/>
              </a:rPr>
              <a:t>Problem reported    </a:t>
            </a:r>
            <a:r>
              <a:rPr lang="en-US" sz="950" dirty="0">
                <a:solidFill>
                  <a:srgbClr val="9AA5AC"/>
                </a:solidFill>
                <a:latin typeface="Arial" pitchFamily="34" charset="0"/>
                <a:ea typeface="Arial" pitchFamily="34" charset="-122"/>
                <a:cs typeface="Arial" pitchFamily="34" charset="-120"/>
              </a:rPr>
              <a:t>□ </a:t>
            </a:r>
            <a:r>
              <a:rPr lang="en-US" sz="950" dirty="0">
                <a:solidFill>
                  <a:srgbClr val="5A6672"/>
                </a:solidFill>
                <a:latin typeface="Arial" pitchFamily="34" charset="0"/>
                <a:ea typeface="Arial" pitchFamily="34" charset="-122"/>
                <a:cs typeface="Arial" pitchFamily="34" charset="-120"/>
              </a:rPr>
              <a:t>Not reported</a:t>
            </a:r>
            <a:endParaRPr lang="en-US" sz="950" dirty="0"/>
          </a:p>
        </p:txBody>
      </p:sp>
      <p:sp>
        <p:nvSpPr>
          <p:cNvPr id="188" name="Text 186"/>
          <p:cNvSpPr txBox="1"/>
          <p:nvPr/>
        </p:nvSpPr>
        <p:spPr>
          <a:xfrm>
            <a:off x="548640" y="6035040"/>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Read the top marks left to right: dark, then amber, then hollow.</a:t>
            </a:r>
            <a:endParaRPr lang="en-US" sz="1250" dirty="0"/>
          </a:p>
        </p:txBody>
      </p:sp>
      <p:sp>
        <p:nvSpPr>
          <p:cNvPr id="189" name="Text 187"/>
          <p:cNvSpPr txBox="1"/>
          <p:nvPr/>
        </p:nvSpPr>
        <p:spPr>
          <a:xfrm>
            <a:off x="548640" y="6291072"/>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This organisation stopped finishing things at Level 3 — and the orange band below shows what that costs.</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10 · </a:t>
            </a:r>
            <a:r>
              <a:rPr lang="en-US" sz="1050" b="1" kern="0" spc="140" dirty="0">
                <a:solidFill>
                  <a:srgbClr val="0E2230"/>
                </a:solidFill>
                <a:latin typeface="Arial" pitchFamily="34" charset="0"/>
                <a:ea typeface="Arial" pitchFamily="34" charset="-122"/>
                <a:cs typeface="Arial" pitchFamily="34" charset="-120"/>
              </a:rPr>
              <a:t>WHERE YOU STAND</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The average is 2.4. The floor is 1.7.</a:t>
            </a:r>
            <a:r>
              <a:rPr lang="en-US" sz="2700" b="1" dirty="0">
                <a:solidFill>
                  <a:srgbClr val="F05A22"/>
                </a:solidFill>
                <a:latin typeface="Arial" pitchFamily="34" charset="0"/>
                <a:ea typeface="Arial" pitchFamily="34" charset="-122"/>
                <a:cs typeface="Arial" pitchFamily="34" charset="-120"/>
              </a:rPr>
              <a:t> Only the floor counts.</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Demand and Pipeline Creation has not cleared Level 2, so the firm has cleared Level 1 — a full band below where the average would put it.</a:t>
            </a:r>
            <a:endParaRPr lang="en-US" sz="1200" dirty="0"/>
          </a:p>
        </p:txBody>
      </p:sp>
      <p:sp>
        <p:nvSpPr>
          <p:cNvPr id="6" name="Text 4"/>
          <p:cNvSpPr txBox="1"/>
          <p:nvPr/>
        </p:nvSpPr>
        <p:spPr>
          <a:xfrm>
            <a:off x="548640" y="2011680"/>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Demand and Pipeline Creation</a:t>
            </a:r>
            <a:endParaRPr lang="en-US" sz="1150" dirty="0"/>
          </a:p>
        </p:txBody>
      </p:sp>
      <p:sp>
        <p:nvSpPr>
          <p:cNvPr id="7" name="Shape 5"/>
          <p:cNvSpPr/>
          <p:nvPr/>
        </p:nvSpPr>
        <p:spPr>
          <a:xfrm>
            <a:off x="3291840" y="2039112"/>
            <a:ext cx="7863840" cy="237744"/>
          </a:xfrm>
          <a:prstGeom prst="rect">
            <a:avLst/>
          </a:prstGeom>
          <a:solidFill>
            <a:srgbClr val="F2F5F6"/>
          </a:solidFill>
          <a:ln w="6350">
            <a:solidFill>
              <a:srgbClr val="F2F5F6"/>
            </a:solidFill>
            <a:prstDash val="solid"/>
          </a:ln>
        </p:spPr>
        <p:txBody>
          <a:bodyPr/>
          <a:lstStyle/>
          <a:p>
            <a:endParaRPr lang="en-GB"/>
          </a:p>
        </p:txBody>
      </p:sp>
      <p:sp>
        <p:nvSpPr>
          <p:cNvPr id="8" name="Shape 6"/>
          <p:cNvSpPr/>
          <p:nvPr/>
        </p:nvSpPr>
        <p:spPr>
          <a:xfrm>
            <a:off x="3291840" y="2039112"/>
            <a:ext cx="2673706" cy="237744"/>
          </a:xfrm>
          <a:prstGeom prst="rect">
            <a:avLst/>
          </a:prstGeom>
          <a:solidFill>
            <a:srgbClr val="F05A22"/>
          </a:solidFill>
          <a:ln w="6350">
            <a:solidFill>
              <a:srgbClr val="F05A22"/>
            </a:solidFill>
            <a:prstDash val="solid"/>
          </a:ln>
        </p:spPr>
        <p:txBody>
          <a:bodyPr/>
          <a:lstStyle/>
          <a:p>
            <a:endParaRPr lang="en-GB"/>
          </a:p>
        </p:txBody>
      </p:sp>
      <p:sp>
        <p:nvSpPr>
          <p:cNvPr id="9" name="Text 7"/>
          <p:cNvSpPr txBox="1"/>
          <p:nvPr/>
        </p:nvSpPr>
        <p:spPr>
          <a:xfrm>
            <a:off x="6075274" y="2039112"/>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1.7</a:t>
            </a:r>
            <a:endParaRPr lang="en-US" sz="1150" dirty="0"/>
          </a:p>
        </p:txBody>
      </p:sp>
      <p:sp>
        <p:nvSpPr>
          <p:cNvPr id="10" name="Text 8"/>
          <p:cNvSpPr txBox="1"/>
          <p:nvPr/>
        </p:nvSpPr>
        <p:spPr>
          <a:xfrm>
            <a:off x="548640" y="2496312"/>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Opportunity Qualification</a:t>
            </a:r>
            <a:endParaRPr lang="en-US" sz="1150" dirty="0"/>
          </a:p>
        </p:txBody>
      </p:sp>
      <p:sp>
        <p:nvSpPr>
          <p:cNvPr id="11" name="Shape 9"/>
          <p:cNvSpPr/>
          <p:nvPr/>
        </p:nvSpPr>
        <p:spPr>
          <a:xfrm>
            <a:off x="3291840" y="2523744"/>
            <a:ext cx="7863840" cy="237744"/>
          </a:xfrm>
          <a:prstGeom prst="rect">
            <a:avLst/>
          </a:prstGeom>
          <a:solidFill>
            <a:srgbClr val="F2F5F6"/>
          </a:solidFill>
          <a:ln w="6350">
            <a:solidFill>
              <a:srgbClr val="F2F5F6"/>
            </a:solidFill>
            <a:prstDash val="solid"/>
          </a:ln>
        </p:spPr>
        <p:txBody>
          <a:bodyPr/>
          <a:lstStyle/>
          <a:p>
            <a:endParaRPr lang="en-GB"/>
          </a:p>
        </p:txBody>
      </p:sp>
      <p:sp>
        <p:nvSpPr>
          <p:cNvPr id="12" name="Shape 10"/>
          <p:cNvSpPr/>
          <p:nvPr/>
        </p:nvSpPr>
        <p:spPr>
          <a:xfrm>
            <a:off x="3291840" y="2523744"/>
            <a:ext cx="3460090" cy="237744"/>
          </a:xfrm>
          <a:prstGeom prst="rect">
            <a:avLst/>
          </a:prstGeom>
          <a:solidFill>
            <a:srgbClr val="E39070"/>
          </a:solidFill>
          <a:ln w="6350">
            <a:solidFill>
              <a:srgbClr val="E39070"/>
            </a:solidFill>
            <a:prstDash val="solid"/>
          </a:ln>
        </p:spPr>
        <p:txBody>
          <a:bodyPr/>
          <a:lstStyle/>
          <a:p>
            <a:endParaRPr lang="en-GB"/>
          </a:p>
        </p:txBody>
      </p:sp>
      <p:sp>
        <p:nvSpPr>
          <p:cNvPr id="13" name="Text 11"/>
          <p:cNvSpPr txBox="1"/>
          <p:nvPr/>
        </p:nvSpPr>
        <p:spPr>
          <a:xfrm>
            <a:off x="6861658" y="2523744"/>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2.2</a:t>
            </a:r>
            <a:endParaRPr lang="en-US" sz="1150" dirty="0"/>
          </a:p>
        </p:txBody>
      </p:sp>
      <p:sp>
        <p:nvSpPr>
          <p:cNvPr id="14" name="Text 12"/>
          <p:cNvSpPr txBox="1"/>
          <p:nvPr/>
        </p:nvSpPr>
        <p:spPr>
          <a:xfrm>
            <a:off x="548640" y="2980944"/>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Pipeline Foundations</a:t>
            </a:r>
            <a:endParaRPr lang="en-US" sz="1150" dirty="0"/>
          </a:p>
        </p:txBody>
      </p:sp>
      <p:sp>
        <p:nvSpPr>
          <p:cNvPr id="15" name="Shape 13"/>
          <p:cNvSpPr/>
          <p:nvPr/>
        </p:nvSpPr>
        <p:spPr>
          <a:xfrm>
            <a:off x="3291840" y="3008376"/>
            <a:ext cx="7863840" cy="237744"/>
          </a:xfrm>
          <a:prstGeom prst="rect">
            <a:avLst/>
          </a:prstGeom>
          <a:solidFill>
            <a:srgbClr val="F2F5F6"/>
          </a:solidFill>
          <a:ln w="6350">
            <a:solidFill>
              <a:srgbClr val="F2F5F6"/>
            </a:solidFill>
            <a:prstDash val="solid"/>
          </a:ln>
        </p:spPr>
        <p:txBody>
          <a:bodyPr/>
          <a:lstStyle/>
          <a:p>
            <a:endParaRPr lang="en-GB"/>
          </a:p>
        </p:txBody>
      </p:sp>
      <p:sp>
        <p:nvSpPr>
          <p:cNvPr id="16" name="Shape 14"/>
          <p:cNvSpPr/>
          <p:nvPr/>
        </p:nvSpPr>
        <p:spPr>
          <a:xfrm>
            <a:off x="3291840" y="3008376"/>
            <a:ext cx="3617366" cy="237744"/>
          </a:xfrm>
          <a:prstGeom prst="rect">
            <a:avLst/>
          </a:prstGeom>
          <a:solidFill>
            <a:srgbClr val="E39070"/>
          </a:solidFill>
          <a:ln w="6350">
            <a:solidFill>
              <a:srgbClr val="E39070"/>
            </a:solidFill>
            <a:prstDash val="solid"/>
          </a:ln>
        </p:spPr>
        <p:txBody>
          <a:bodyPr/>
          <a:lstStyle/>
          <a:p>
            <a:endParaRPr lang="en-GB"/>
          </a:p>
        </p:txBody>
      </p:sp>
      <p:sp>
        <p:nvSpPr>
          <p:cNvPr id="17" name="Text 15"/>
          <p:cNvSpPr txBox="1"/>
          <p:nvPr/>
        </p:nvSpPr>
        <p:spPr>
          <a:xfrm>
            <a:off x="7018934" y="3008376"/>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2.3</a:t>
            </a:r>
            <a:endParaRPr lang="en-US" sz="1150" dirty="0"/>
          </a:p>
        </p:txBody>
      </p:sp>
      <p:sp>
        <p:nvSpPr>
          <p:cNvPr id="18" name="Text 16"/>
          <p:cNvSpPr txBox="1"/>
          <p:nvPr/>
        </p:nvSpPr>
        <p:spPr>
          <a:xfrm>
            <a:off x="548640" y="3465576"/>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Sales Execution</a:t>
            </a:r>
            <a:endParaRPr lang="en-US" sz="1150" dirty="0"/>
          </a:p>
        </p:txBody>
      </p:sp>
      <p:sp>
        <p:nvSpPr>
          <p:cNvPr id="19" name="Shape 17"/>
          <p:cNvSpPr/>
          <p:nvPr/>
        </p:nvSpPr>
        <p:spPr>
          <a:xfrm>
            <a:off x="3291840" y="3493008"/>
            <a:ext cx="7863840" cy="237744"/>
          </a:xfrm>
          <a:prstGeom prst="rect">
            <a:avLst/>
          </a:prstGeom>
          <a:solidFill>
            <a:srgbClr val="F2F5F6"/>
          </a:solidFill>
          <a:ln w="6350">
            <a:solidFill>
              <a:srgbClr val="F2F5F6"/>
            </a:solidFill>
            <a:prstDash val="solid"/>
          </a:ln>
        </p:spPr>
        <p:txBody>
          <a:bodyPr/>
          <a:lstStyle/>
          <a:p>
            <a:endParaRPr lang="en-GB"/>
          </a:p>
        </p:txBody>
      </p:sp>
      <p:sp>
        <p:nvSpPr>
          <p:cNvPr id="20" name="Shape 18"/>
          <p:cNvSpPr/>
          <p:nvPr/>
        </p:nvSpPr>
        <p:spPr>
          <a:xfrm>
            <a:off x="3291840" y="3493008"/>
            <a:ext cx="3617366" cy="237744"/>
          </a:xfrm>
          <a:prstGeom prst="rect">
            <a:avLst/>
          </a:prstGeom>
          <a:solidFill>
            <a:srgbClr val="E39070"/>
          </a:solidFill>
          <a:ln w="6350">
            <a:solidFill>
              <a:srgbClr val="E39070"/>
            </a:solidFill>
            <a:prstDash val="solid"/>
          </a:ln>
        </p:spPr>
        <p:txBody>
          <a:bodyPr/>
          <a:lstStyle/>
          <a:p>
            <a:endParaRPr lang="en-GB"/>
          </a:p>
        </p:txBody>
      </p:sp>
      <p:sp>
        <p:nvSpPr>
          <p:cNvPr id="21" name="Text 19"/>
          <p:cNvSpPr txBox="1"/>
          <p:nvPr/>
        </p:nvSpPr>
        <p:spPr>
          <a:xfrm>
            <a:off x="7018934" y="3493008"/>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2.3</a:t>
            </a:r>
            <a:endParaRPr lang="en-US" sz="1150" dirty="0"/>
          </a:p>
        </p:txBody>
      </p:sp>
      <p:sp>
        <p:nvSpPr>
          <p:cNvPr id="22" name="Text 20"/>
          <p:cNvSpPr txBox="1"/>
          <p:nvPr/>
        </p:nvSpPr>
        <p:spPr>
          <a:xfrm>
            <a:off x="548640" y="3950208"/>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People and Skills</a:t>
            </a:r>
            <a:endParaRPr lang="en-US" sz="1150" dirty="0"/>
          </a:p>
        </p:txBody>
      </p:sp>
      <p:sp>
        <p:nvSpPr>
          <p:cNvPr id="23" name="Shape 21"/>
          <p:cNvSpPr/>
          <p:nvPr/>
        </p:nvSpPr>
        <p:spPr>
          <a:xfrm>
            <a:off x="3291840" y="3977640"/>
            <a:ext cx="7863840" cy="237744"/>
          </a:xfrm>
          <a:prstGeom prst="rect">
            <a:avLst/>
          </a:prstGeom>
          <a:solidFill>
            <a:srgbClr val="F2F5F6"/>
          </a:solidFill>
          <a:ln w="6350">
            <a:solidFill>
              <a:srgbClr val="F2F5F6"/>
            </a:solidFill>
            <a:prstDash val="solid"/>
          </a:ln>
        </p:spPr>
        <p:txBody>
          <a:bodyPr/>
          <a:lstStyle/>
          <a:p>
            <a:endParaRPr lang="en-GB"/>
          </a:p>
        </p:txBody>
      </p:sp>
      <p:sp>
        <p:nvSpPr>
          <p:cNvPr id="24" name="Shape 22"/>
          <p:cNvSpPr/>
          <p:nvPr/>
        </p:nvSpPr>
        <p:spPr>
          <a:xfrm>
            <a:off x="3291840" y="3977640"/>
            <a:ext cx="3617366" cy="237744"/>
          </a:xfrm>
          <a:prstGeom prst="rect">
            <a:avLst/>
          </a:prstGeom>
          <a:solidFill>
            <a:srgbClr val="E39070"/>
          </a:solidFill>
          <a:ln w="6350">
            <a:solidFill>
              <a:srgbClr val="E39070"/>
            </a:solidFill>
            <a:prstDash val="solid"/>
          </a:ln>
        </p:spPr>
        <p:txBody>
          <a:bodyPr/>
          <a:lstStyle/>
          <a:p>
            <a:endParaRPr lang="en-GB"/>
          </a:p>
        </p:txBody>
      </p:sp>
      <p:sp>
        <p:nvSpPr>
          <p:cNvPr id="25" name="Text 23"/>
          <p:cNvSpPr txBox="1"/>
          <p:nvPr/>
        </p:nvSpPr>
        <p:spPr>
          <a:xfrm>
            <a:off x="7018934" y="3977640"/>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2.3</a:t>
            </a:r>
            <a:endParaRPr lang="en-US" sz="1150" dirty="0"/>
          </a:p>
        </p:txBody>
      </p:sp>
      <p:sp>
        <p:nvSpPr>
          <p:cNvPr id="26" name="Text 24"/>
          <p:cNvSpPr txBox="1"/>
          <p:nvPr/>
        </p:nvSpPr>
        <p:spPr>
          <a:xfrm>
            <a:off x="548640" y="4434840"/>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Governance and Improvement</a:t>
            </a:r>
            <a:endParaRPr lang="en-US" sz="1150" dirty="0"/>
          </a:p>
        </p:txBody>
      </p:sp>
      <p:sp>
        <p:nvSpPr>
          <p:cNvPr id="27" name="Shape 25"/>
          <p:cNvSpPr/>
          <p:nvPr/>
        </p:nvSpPr>
        <p:spPr>
          <a:xfrm>
            <a:off x="3291840" y="4462272"/>
            <a:ext cx="7863840" cy="237744"/>
          </a:xfrm>
          <a:prstGeom prst="rect">
            <a:avLst/>
          </a:prstGeom>
          <a:solidFill>
            <a:srgbClr val="F2F5F6"/>
          </a:solidFill>
          <a:ln w="6350">
            <a:solidFill>
              <a:srgbClr val="F2F5F6"/>
            </a:solidFill>
            <a:prstDash val="solid"/>
          </a:ln>
        </p:spPr>
        <p:txBody>
          <a:bodyPr/>
          <a:lstStyle/>
          <a:p>
            <a:endParaRPr lang="en-GB"/>
          </a:p>
        </p:txBody>
      </p:sp>
      <p:sp>
        <p:nvSpPr>
          <p:cNvPr id="28" name="Shape 26"/>
          <p:cNvSpPr/>
          <p:nvPr/>
        </p:nvSpPr>
        <p:spPr>
          <a:xfrm>
            <a:off x="3291840" y="4462272"/>
            <a:ext cx="3617366" cy="237744"/>
          </a:xfrm>
          <a:prstGeom prst="rect">
            <a:avLst/>
          </a:prstGeom>
          <a:solidFill>
            <a:srgbClr val="E39070"/>
          </a:solidFill>
          <a:ln w="6350">
            <a:solidFill>
              <a:srgbClr val="E39070"/>
            </a:solidFill>
            <a:prstDash val="solid"/>
          </a:ln>
        </p:spPr>
        <p:txBody>
          <a:bodyPr/>
          <a:lstStyle/>
          <a:p>
            <a:endParaRPr lang="en-GB"/>
          </a:p>
        </p:txBody>
      </p:sp>
      <p:sp>
        <p:nvSpPr>
          <p:cNvPr id="29" name="Text 27"/>
          <p:cNvSpPr txBox="1"/>
          <p:nvPr/>
        </p:nvSpPr>
        <p:spPr>
          <a:xfrm>
            <a:off x="7018934" y="4462272"/>
            <a:ext cx="640080" cy="237744"/>
          </a:xfrm>
          <a:prstGeom prst="rect">
            <a:avLst/>
          </a:prstGeom>
          <a:noFill/>
          <a:ln/>
        </p:spPr>
        <p:txBody>
          <a:bodyPr wrap="square" lIns="0" tIns="0" rIns="0" bIns="0" rtlCol="0" anchor="ctr"/>
          <a:lstStyle/>
          <a:p>
            <a:pPr marL="0" indent="0">
              <a:buNone/>
            </a:pPr>
            <a:r>
              <a:rPr lang="en-US" sz="1150" b="1" dirty="0">
                <a:solidFill>
                  <a:srgbClr val="F05A22"/>
                </a:solidFill>
                <a:latin typeface="Arial" pitchFamily="34" charset="0"/>
                <a:ea typeface="Arial" pitchFamily="34" charset="-122"/>
                <a:cs typeface="Arial" pitchFamily="34" charset="-120"/>
              </a:rPr>
              <a:t>2.3</a:t>
            </a:r>
            <a:endParaRPr lang="en-US" sz="1150" dirty="0"/>
          </a:p>
        </p:txBody>
      </p:sp>
      <p:sp>
        <p:nvSpPr>
          <p:cNvPr id="30" name="Text 28"/>
          <p:cNvSpPr txBox="1"/>
          <p:nvPr/>
        </p:nvSpPr>
        <p:spPr>
          <a:xfrm>
            <a:off x="548640" y="4919472"/>
            <a:ext cx="2606040" cy="292608"/>
          </a:xfrm>
          <a:prstGeom prst="rect">
            <a:avLst/>
          </a:prstGeom>
          <a:noFill/>
          <a:ln/>
        </p:spPr>
        <p:txBody>
          <a:bodyPr wrap="square" lIns="0" tIns="0" rIns="0" bIns="0" rtlCol="0" anchor="ctr"/>
          <a:lstStyle/>
          <a:p>
            <a:pPr marL="0" indent="0" algn="r">
              <a:buNone/>
            </a:pPr>
            <a:r>
              <a:rPr lang="en-US" sz="1150" b="1" dirty="0">
                <a:solidFill>
                  <a:srgbClr val="0E2230"/>
                </a:solidFill>
                <a:latin typeface="Arial" pitchFamily="34" charset="0"/>
                <a:ea typeface="Arial" pitchFamily="34" charset="-122"/>
                <a:cs typeface="Arial" pitchFamily="34" charset="-120"/>
              </a:rPr>
              <a:t>Technology and Data</a:t>
            </a:r>
            <a:endParaRPr lang="en-US" sz="1150" dirty="0"/>
          </a:p>
        </p:txBody>
      </p:sp>
      <p:sp>
        <p:nvSpPr>
          <p:cNvPr id="31" name="Shape 29"/>
          <p:cNvSpPr/>
          <p:nvPr/>
        </p:nvSpPr>
        <p:spPr>
          <a:xfrm>
            <a:off x="3291840" y="4946904"/>
            <a:ext cx="7863840" cy="237744"/>
          </a:xfrm>
          <a:prstGeom prst="rect">
            <a:avLst/>
          </a:prstGeom>
          <a:solidFill>
            <a:srgbClr val="F2F5F6"/>
          </a:solidFill>
          <a:ln w="6350">
            <a:solidFill>
              <a:srgbClr val="F2F5F6"/>
            </a:solidFill>
            <a:prstDash val="solid"/>
          </a:ln>
        </p:spPr>
        <p:txBody>
          <a:bodyPr/>
          <a:lstStyle/>
          <a:p>
            <a:endParaRPr lang="en-GB"/>
          </a:p>
        </p:txBody>
      </p:sp>
      <p:sp>
        <p:nvSpPr>
          <p:cNvPr id="32" name="Shape 30"/>
          <p:cNvSpPr/>
          <p:nvPr/>
        </p:nvSpPr>
        <p:spPr>
          <a:xfrm>
            <a:off x="3291840" y="4946904"/>
            <a:ext cx="5190134" cy="237744"/>
          </a:xfrm>
          <a:prstGeom prst="rect">
            <a:avLst/>
          </a:prstGeom>
          <a:solidFill>
            <a:srgbClr val="0E7C86"/>
          </a:solidFill>
          <a:ln w="6350">
            <a:solidFill>
              <a:srgbClr val="0E7C86"/>
            </a:solidFill>
            <a:prstDash val="solid"/>
          </a:ln>
        </p:spPr>
        <p:txBody>
          <a:bodyPr/>
          <a:lstStyle/>
          <a:p>
            <a:endParaRPr lang="en-GB"/>
          </a:p>
        </p:txBody>
      </p:sp>
      <p:sp>
        <p:nvSpPr>
          <p:cNvPr id="33" name="Text 31"/>
          <p:cNvSpPr txBox="1"/>
          <p:nvPr/>
        </p:nvSpPr>
        <p:spPr>
          <a:xfrm>
            <a:off x="8591702" y="4946904"/>
            <a:ext cx="640080" cy="237744"/>
          </a:xfrm>
          <a:prstGeom prst="rect">
            <a:avLst/>
          </a:prstGeom>
          <a:noFill/>
          <a:ln/>
        </p:spPr>
        <p:txBody>
          <a:bodyPr wrap="square" lIns="0" tIns="0" rIns="0" bIns="0" rtlCol="0" anchor="ctr"/>
          <a:lstStyle/>
          <a:p>
            <a:pPr marL="0" indent="0">
              <a:buNone/>
            </a:pPr>
            <a:r>
              <a:rPr lang="en-US" sz="1150" b="1" dirty="0">
                <a:solidFill>
                  <a:srgbClr val="0E2230"/>
                </a:solidFill>
                <a:latin typeface="Arial" pitchFamily="34" charset="0"/>
                <a:ea typeface="Arial" pitchFamily="34" charset="-122"/>
                <a:cs typeface="Arial" pitchFamily="34" charset="-120"/>
              </a:rPr>
              <a:t>3.3</a:t>
            </a:r>
            <a:endParaRPr lang="en-US" sz="1150" dirty="0"/>
          </a:p>
        </p:txBody>
      </p:sp>
      <p:sp>
        <p:nvSpPr>
          <p:cNvPr id="34" name="Shape 32"/>
          <p:cNvSpPr/>
          <p:nvPr/>
        </p:nvSpPr>
        <p:spPr>
          <a:xfrm>
            <a:off x="6437376" y="1956816"/>
            <a:ext cx="0" cy="3246120"/>
          </a:xfrm>
          <a:prstGeom prst="line">
            <a:avLst/>
          </a:prstGeom>
          <a:noFill/>
          <a:ln w="12700">
            <a:solidFill>
              <a:srgbClr val="0E2230"/>
            </a:solidFill>
            <a:prstDash val="dash"/>
          </a:ln>
        </p:spPr>
        <p:txBody>
          <a:bodyPr/>
          <a:lstStyle/>
          <a:p>
            <a:endParaRPr lang="en-GB"/>
          </a:p>
        </p:txBody>
      </p:sp>
      <p:sp>
        <p:nvSpPr>
          <p:cNvPr id="35" name="Text 33"/>
          <p:cNvSpPr txBox="1"/>
          <p:nvPr/>
        </p:nvSpPr>
        <p:spPr>
          <a:xfrm>
            <a:off x="5751576" y="1700784"/>
            <a:ext cx="1371600" cy="219456"/>
          </a:xfrm>
          <a:prstGeom prst="rect">
            <a:avLst/>
          </a:prstGeom>
          <a:noFill/>
          <a:ln/>
        </p:spPr>
        <p:txBody>
          <a:bodyPr wrap="square" lIns="0" tIns="0" rIns="0" bIns="0" rtlCol="0" anchor="ctr"/>
          <a:lstStyle/>
          <a:p>
            <a:pPr marL="0" indent="0" algn="ctr">
              <a:buNone/>
            </a:pPr>
            <a:r>
              <a:rPr lang="en-US" sz="850" b="1" kern="0" spc="100" dirty="0">
                <a:solidFill>
                  <a:srgbClr val="0E2230"/>
                </a:solidFill>
                <a:latin typeface="Arial" pitchFamily="34" charset="0"/>
                <a:ea typeface="Arial" pitchFamily="34" charset="-122"/>
                <a:cs typeface="Arial" pitchFamily="34" charset="-120"/>
              </a:rPr>
              <a:t>LEVEL 2</a:t>
            </a:r>
            <a:endParaRPr lang="en-US" sz="850" dirty="0"/>
          </a:p>
        </p:txBody>
      </p:sp>
      <p:sp>
        <p:nvSpPr>
          <p:cNvPr id="36" name="Shape 34"/>
          <p:cNvSpPr/>
          <p:nvPr/>
        </p:nvSpPr>
        <p:spPr>
          <a:xfrm>
            <a:off x="548640" y="5504688"/>
            <a:ext cx="5349240" cy="786384"/>
          </a:xfrm>
          <a:prstGeom prst="rect">
            <a:avLst/>
          </a:prstGeom>
          <a:solidFill>
            <a:srgbClr val="FDF3EE"/>
          </a:solidFill>
          <a:ln w="9525">
            <a:solidFill>
              <a:srgbClr val="E2E7EA"/>
            </a:solidFill>
            <a:prstDash val="solid"/>
          </a:ln>
        </p:spPr>
        <p:txBody>
          <a:bodyPr/>
          <a:lstStyle/>
          <a:p>
            <a:endParaRPr lang="en-GB"/>
          </a:p>
        </p:txBody>
      </p:sp>
      <p:sp>
        <p:nvSpPr>
          <p:cNvPr id="37" name="Text 35"/>
          <p:cNvSpPr txBox="1"/>
          <p:nvPr/>
        </p:nvSpPr>
        <p:spPr>
          <a:xfrm>
            <a:off x="804672" y="5669280"/>
            <a:ext cx="4846320" cy="457200"/>
          </a:xfrm>
          <a:prstGeom prst="rect">
            <a:avLst/>
          </a:prstGeom>
          <a:noFill/>
          <a:ln/>
        </p:spPr>
        <p:txBody>
          <a:bodyPr wrap="square" lIns="0" tIns="0" rIns="0" bIns="0" rtlCol="0" anchor="ctr"/>
          <a:lstStyle/>
          <a:p>
            <a:pPr marL="0" indent="0">
              <a:lnSpc>
                <a:spcPts val="1700"/>
              </a:lnSpc>
              <a:buNone/>
            </a:pPr>
            <a:r>
              <a:rPr lang="en-US" sz="1200" b="1" dirty="0">
                <a:solidFill>
                  <a:srgbClr val="0E2230"/>
                </a:solidFill>
                <a:latin typeface="Arial" pitchFamily="34" charset="0"/>
                <a:ea typeface="Arial" pitchFamily="34" charset="-122"/>
                <a:cs typeface="Arial" pitchFamily="34" charset="-120"/>
              </a:rPr>
              <a:t>Six of seven capabilities sit below 2.5. </a:t>
            </a:r>
            <a:r>
              <a:rPr lang="en-US" sz="1200" dirty="0">
                <a:solidFill>
                  <a:srgbClr val="5A6672"/>
                </a:solidFill>
                <a:latin typeface="Arial" pitchFamily="34" charset="0"/>
                <a:ea typeface="Arial" pitchFamily="34" charset="-122"/>
                <a:cs typeface="Arial" pitchFamily="34" charset="-120"/>
              </a:rPr>
              <a:t>This is not one weak link.</a:t>
            </a:r>
            <a:endParaRPr lang="en-US" sz="1200" dirty="0"/>
          </a:p>
        </p:txBody>
      </p:sp>
      <p:sp>
        <p:nvSpPr>
          <p:cNvPr id="38" name="Shape 36"/>
          <p:cNvSpPr/>
          <p:nvPr/>
        </p:nvSpPr>
        <p:spPr>
          <a:xfrm>
            <a:off x="6291072" y="5504688"/>
            <a:ext cx="5349240" cy="786384"/>
          </a:xfrm>
          <a:prstGeom prst="rect">
            <a:avLst/>
          </a:prstGeom>
          <a:solidFill>
            <a:srgbClr val="FFFFFF"/>
          </a:solidFill>
          <a:ln w="9525">
            <a:solidFill>
              <a:srgbClr val="E2E7EA"/>
            </a:solidFill>
            <a:prstDash val="solid"/>
          </a:ln>
        </p:spPr>
        <p:txBody>
          <a:bodyPr/>
          <a:lstStyle/>
          <a:p>
            <a:endParaRPr lang="en-GB"/>
          </a:p>
        </p:txBody>
      </p:sp>
      <p:sp>
        <p:nvSpPr>
          <p:cNvPr id="39" name="Text 37"/>
          <p:cNvSpPr txBox="1"/>
          <p:nvPr/>
        </p:nvSpPr>
        <p:spPr>
          <a:xfrm>
            <a:off x="6547104" y="5669280"/>
            <a:ext cx="4846320" cy="457200"/>
          </a:xfrm>
          <a:prstGeom prst="rect">
            <a:avLst/>
          </a:prstGeom>
          <a:noFill/>
          <a:ln/>
        </p:spPr>
        <p:txBody>
          <a:bodyPr wrap="square" lIns="0" tIns="0" rIns="0" bIns="0" rtlCol="0" anchor="ctr"/>
          <a:lstStyle/>
          <a:p>
            <a:pPr marL="0" indent="0">
              <a:lnSpc>
                <a:spcPts val="1700"/>
              </a:lnSpc>
              <a:buNone/>
            </a:pPr>
            <a:r>
              <a:rPr lang="en-US" sz="1200" b="1" dirty="0">
                <a:solidFill>
                  <a:srgbClr val="0E2230"/>
                </a:solidFill>
                <a:latin typeface="Arial" pitchFamily="34" charset="0"/>
                <a:ea typeface="Arial" pitchFamily="34" charset="-122"/>
                <a:cs typeface="Arial" pitchFamily="34" charset="-120"/>
              </a:rPr>
              <a:t>The team rated itself 2.5. </a:t>
            </a:r>
            <a:r>
              <a:rPr lang="en-US" sz="1200" dirty="0">
                <a:solidFill>
                  <a:srgbClr val="5A6672"/>
                </a:solidFill>
                <a:latin typeface="Arial" pitchFamily="34" charset="0"/>
                <a:ea typeface="Arial" pitchFamily="34" charset="-122"/>
                <a:cs typeface="Arial" pitchFamily="34" charset="-120"/>
              </a:rPr>
              <a:t>Corroboration put it at 2.4 — close enough that these findings should not meet denial.</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11 · </a:t>
            </a:r>
            <a:r>
              <a:rPr lang="en-US" sz="1050" b="1" kern="0" spc="140" dirty="0">
                <a:solidFill>
                  <a:srgbClr val="0E2230"/>
                </a:solidFill>
                <a:latin typeface="Arial" pitchFamily="34" charset="0"/>
                <a:ea typeface="Arial" pitchFamily="34" charset="-122"/>
                <a:cs typeface="Arial" pitchFamily="34" charset="-120"/>
              </a:rPr>
              <a:t>THE MECHANISM</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Where a gate forces compliance you get it.</a:t>
            </a:r>
            <a:r>
              <a:rPr lang="en-US" sz="2700" b="1" dirty="0">
                <a:solidFill>
                  <a:srgbClr val="F05A22"/>
                </a:solidFill>
                <a:latin typeface="Arial" pitchFamily="34" charset="0"/>
                <a:ea typeface="Arial" pitchFamily="34" charset="-122"/>
                <a:cs typeface="Arial" pitchFamily="34" charset="-120"/>
              </a:rPr>
              <a:t> Where nothing watches, it drifts.</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Where the two readings diverge, corroboration takes the lower. On this pass the evidence binds in four of seven capabilities — and the pattern underneath is the same one in every case.</a:t>
            </a:r>
            <a:endParaRPr lang="en-US" sz="1200" dirty="0"/>
          </a:p>
        </p:txBody>
      </p:sp>
      <p:sp>
        <p:nvSpPr>
          <p:cNvPr id="6" name="Text 4"/>
          <p:cNvSpPr txBox="1"/>
          <p:nvPr/>
        </p:nvSpPr>
        <p:spPr>
          <a:xfrm>
            <a:off x="3611880" y="1865376"/>
            <a:ext cx="2011680" cy="201168"/>
          </a:xfrm>
          <a:prstGeom prst="rect">
            <a:avLst/>
          </a:prstGeom>
          <a:noFill/>
          <a:ln/>
        </p:spPr>
        <p:txBody>
          <a:bodyPr wrap="square" lIns="0" tIns="0" rIns="0" bIns="0" rtlCol="0" anchor="ctr"/>
          <a:lstStyle/>
          <a:p>
            <a:pPr marL="0" indent="0">
              <a:buNone/>
            </a:pPr>
            <a:r>
              <a:rPr lang="en-US" sz="850" b="1" kern="0" spc="100" dirty="0">
                <a:solidFill>
                  <a:srgbClr val="0E2230"/>
                </a:solidFill>
                <a:latin typeface="Arial" pitchFamily="34" charset="0"/>
                <a:ea typeface="Arial" pitchFamily="34" charset="-122"/>
                <a:cs typeface="Arial" pitchFamily="34" charset="-120"/>
              </a:rPr>
              <a:t>EVIDENCE FOUND</a:t>
            </a:r>
            <a:endParaRPr lang="en-US" sz="850" dirty="0"/>
          </a:p>
        </p:txBody>
      </p:sp>
      <p:sp>
        <p:nvSpPr>
          <p:cNvPr id="7" name="Text 5"/>
          <p:cNvSpPr txBox="1"/>
          <p:nvPr/>
        </p:nvSpPr>
        <p:spPr>
          <a:xfrm>
            <a:off x="7635240" y="1865376"/>
            <a:ext cx="2194560" cy="201168"/>
          </a:xfrm>
          <a:prstGeom prst="rect">
            <a:avLst/>
          </a:prstGeom>
          <a:noFill/>
          <a:ln/>
        </p:spPr>
        <p:txBody>
          <a:bodyPr wrap="square" lIns="0" tIns="0" rIns="0" bIns="0" rtlCol="0" anchor="ctr"/>
          <a:lstStyle/>
          <a:p>
            <a:pPr marL="0" indent="0">
              <a:buNone/>
            </a:pPr>
            <a:r>
              <a:rPr lang="en-US" sz="850" b="1" kern="0" spc="100" dirty="0">
                <a:solidFill>
                  <a:srgbClr val="F05A22"/>
                </a:solidFill>
                <a:latin typeface="Arial" pitchFamily="34" charset="0"/>
                <a:ea typeface="Arial" pitchFamily="34" charset="-122"/>
                <a:cs typeface="Arial" pitchFamily="34" charset="-120"/>
              </a:rPr>
              <a:t>LIVED EXPERIENCE</a:t>
            </a:r>
            <a:endParaRPr lang="en-US" sz="850" dirty="0"/>
          </a:p>
        </p:txBody>
      </p:sp>
      <p:sp>
        <p:nvSpPr>
          <p:cNvPr id="8" name="Text 6"/>
          <p:cNvSpPr txBox="1"/>
          <p:nvPr/>
        </p:nvSpPr>
        <p:spPr>
          <a:xfrm>
            <a:off x="548640" y="2103120"/>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Demand and Pipeline Creation</a:t>
            </a:r>
            <a:endParaRPr lang="en-US" sz="1100" dirty="0"/>
          </a:p>
        </p:txBody>
      </p:sp>
      <p:sp>
        <p:nvSpPr>
          <p:cNvPr id="9" name="Shape 7"/>
          <p:cNvSpPr/>
          <p:nvPr/>
        </p:nvSpPr>
        <p:spPr>
          <a:xfrm>
            <a:off x="3703320" y="2139696"/>
            <a:ext cx="1989734" cy="91440"/>
          </a:xfrm>
          <a:prstGeom prst="rect">
            <a:avLst/>
          </a:prstGeom>
          <a:solidFill>
            <a:srgbClr val="0E2230"/>
          </a:solidFill>
          <a:ln w="6350">
            <a:solidFill>
              <a:srgbClr val="0E2230"/>
            </a:solidFill>
            <a:prstDash val="solid"/>
          </a:ln>
        </p:spPr>
        <p:txBody>
          <a:bodyPr/>
          <a:lstStyle/>
          <a:p>
            <a:endParaRPr lang="en-GB"/>
          </a:p>
        </p:txBody>
      </p:sp>
      <p:sp>
        <p:nvSpPr>
          <p:cNvPr id="10" name="Shape 8"/>
          <p:cNvSpPr/>
          <p:nvPr/>
        </p:nvSpPr>
        <p:spPr>
          <a:xfrm>
            <a:off x="3703320" y="2258568"/>
            <a:ext cx="3511296" cy="91440"/>
          </a:xfrm>
          <a:prstGeom prst="rect">
            <a:avLst/>
          </a:prstGeom>
          <a:solidFill>
            <a:srgbClr val="F05A22"/>
          </a:solidFill>
          <a:ln w="6350">
            <a:solidFill>
              <a:srgbClr val="F05A22"/>
            </a:solidFill>
            <a:prstDash val="solid"/>
          </a:ln>
        </p:spPr>
        <p:txBody>
          <a:bodyPr/>
          <a:lstStyle/>
          <a:p>
            <a:endParaRPr lang="en-GB"/>
          </a:p>
        </p:txBody>
      </p:sp>
      <p:sp>
        <p:nvSpPr>
          <p:cNvPr id="11" name="Text 9"/>
          <p:cNvSpPr txBox="1"/>
          <p:nvPr/>
        </p:nvSpPr>
        <p:spPr>
          <a:xfrm>
            <a:off x="7342632" y="2121408"/>
            <a:ext cx="2651760" cy="256032"/>
          </a:xfrm>
          <a:prstGeom prst="rect">
            <a:avLst/>
          </a:prstGeom>
          <a:noFill/>
          <a:ln/>
        </p:spPr>
        <p:txBody>
          <a:bodyPr wrap="square" lIns="0" tIns="0" rIns="0" bIns="0" rtlCol="0" anchor="ctr"/>
          <a:lstStyle/>
          <a:p>
            <a:pPr marL="0" indent="0">
              <a:buNone/>
            </a:pPr>
            <a:r>
              <a:rPr lang="en-US" sz="1000" b="1" dirty="0">
                <a:solidFill>
                  <a:srgbClr val="F05A22"/>
                </a:solidFill>
                <a:latin typeface="Arial" pitchFamily="34" charset="0"/>
                <a:ea typeface="Arial" pitchFamily="34" charset="-122"/>
                <a:cs typeface="Arial" pitchFamily="34" charset="-120"/>
              </a:rPr>
              <a:t>1.7  /  3.0     evidence binds</a:t>
            </a:r>
            <a:endParaRPr lang="en-US" sz="1000" dirty="0"/>
          </a:p>
        </p:txBody>
      </p:sp>
      <p:sp>
        <p:nvSpPr>
          <p:cNvPr id="12" name="Text 10"/>
          <p:cNvSpPr txBox="1"/>
          <p:nvPr/>
        </p:nvSpPr>
        <p:spPr>
          <a:xfrm>
            <a:off x="548640" y="2523744"/>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People and Skills</a:t>
            </a:r>
            <a:endParaRPr lang="en-US" sz="1100" dirty="0"/>
          </a:p>
        </p:txBody>
      </p:sp>
      <p:sp>
        <p:nvSpPr>
          <p:cNvPr id="13" name="Shape 11"/>
          <p:cNvSpPr/>
          <p:nvPr/>
        </p:nvSpPr>
        <p:spPr>
          <a:xfrm>
            <a:off x="3703320" y="2560320"/>
            <a:ext cx="2691994" cy="91440"/>
          </a:xfrm>
          <a:prstGeom prst="rect">
            <a:avLst/>
          </a:prstGeom>
          <a:solidFill>
            <a:srgbClr val="0E2230"/>
          </a:solidFill>
          <a:ln w="6350">
            <a:solidFill>
              <a:srgbClr val="0E2230"/>
            </a:solidFill>
            <a:prstDash val="solid"/>
          </a:ln>
        </p:spPr>
        <p:txBody>
          <a:bodyPr/>
          <a:lstStyle/>
          <a:p>
            <a:endParaRPr lang="en-GB"/>
          </a:p>
        </p:txBody>
      </p:sp>
      <p:sp>
        <p:nvSpPr>
          <p:cNvPr id="14" name="Shape 12"/>
          <p:cNvSpPr/>
          <p:nvPr/>
        </p:nvSpPr>
        <p:spPr>
          <a:xfrm>
            <a:off x="3703320" y="2679192"/>
            <a:ext cx="3511296" cy="91440"/>
          </a:xfrm>
          <a:prstGeom prst="rect">
            <a:avLst/>
          </a:prstGeom>
          <a:solidFill>
            <a:srgbClr val="F05A22"/>
          </a:solidFill>
          <a:ln w="6350">
            <a:solidFill>
              <a:srgbClr val="F05A22"/>
            </a:solidFill>
            <a:prstDash val="solid"/>
          </a:ln>
        </p:spPr>
        <p:txBody>
          <a:bodyPr/>
          <a:lstStyle/>
          <a:p>
            <a:endParaRPr lang="en-GB"/>
          </a:p>
        </p:txBody>
      </p:sp>
      <p:sp>
        <p:nvSpPr>
          <p:cNvPr id="15" name="Text 13"/>
          <p:cNvSpPr txBox="1"/>
          <p:nvPr/>
        </p:nvSpPr>
        <p:spPr>
          <a:xfrm>
            <a:off x="7342632" y="2542032"/>
            <a:ext cx="2651760" cy="256032"/>
          </a:xfrm>
          <a:prstGeom prst="rect">
            <a:avLst/>
          </a:prstGeom>
          <a:noFill/>
          <a:ln/>
        </p:spPr>
        <p:txBody>
          <a:bodyPr wrap="square" lIns="0" tIns="0" rIns="0" bIns="0" rtlCol="0" anchor="ctr"/>
          <a:lstStyle/>
          <a:p>
            <a:pPr marL="0" indent="0">
              <a:buNone/>
            </a:pPr>
            <a:r>
              <a:rPr lang="en-US" sz="1000" b="1" dirty="0">
                <a:solidFill>
                  <a:srgbClr val="F05A22"/>
                </a:solidFill>
                <a:latin typeface="Arial" pitchFamily="34" charset="0"/>
                <a:ea typeface="Arial" pitchFamily="34" charset="-122"/>
                <a:cs typeface="Arial" pitchFamily="34" charset="-120"/>
              </a:rPr>
              <a:t>2.3  /  3.0     evidence binds</a:t>
            </a:r>
            <a:endParaRPr lang="en-US" sz="1000" dirty="0"/>
          </a:p>
        </p:txBody>
      </p:sp>
      <p:sp>
        <p:nvSpPr>
          <p:cNvPr id="16" name="Text 14"/>
          <p:cNvSpPr txBox="1"/>
          <p:nvPr/>
        </p:nvSpPr>
        <p:spPr>
          <a:xfrm>
            <a:off x="548640" y="2944368"/>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Technology and Data</a:t>
            </a:r>
            <a:endParaRPr lang="en-US" sz="1100" dirty="0"/>
          </a:p>
        </p:txBody>
      </p:sp>
      <p:sp>
        <p:nvSpPr>
          <p:cNvPr id="17" name="Shape 15"/>
          <p:cNvSpPr/>
          <p:nvPr/>
        </p:nvSpPr>
        <p:spPr>
          <a:xfrm>
            <a:off x="3703320" y="2980944"/>
            <a:ext cx="3862426" cy="91440"/>
          </a:xfrm>
          <a:prstGeom prst="rect">
            <a:avLst/>
          </a:prstGeom>
          <a:solidFill>
            <a:srgbClr val="0E2230"/>
          </a:solidFill>
          <a:ln w="6350">
            <a:solidFill>
              <a:srgbClr val="0E2230"/>
            </a:solidFill>
            <a:prstDash val="solid"/>
          </a:ln>
        </p:spPr>
        <p:txBody>
          <a:bodyPr/>
          <a:lstStyle/>
          <a:p>
            <a:endParaRPr lang="en-GB"/>
          </a:p>
        </p:txBody>
      </p:sp>
      <p:sp>
        <p:nvSpPr>
          <p:cNvPr id="18" name="Shape 16"/>
          <p:cNvSpPr/>
          <p:nvPr/>
        </p:nvSpPr>
        <p:spPr>
          <a:xfrm>
            <a:off x="3703320" y="3099816"/>
            <a:ext cx="4681728" cy="91440"/>
          </a:xfrm>
          <a:prstGeom prst="rect">
            <a:avLst/>
          </a:prstGeom>
          <a:solidFill>
            <a:srgbClr val="F05A22"/>
          </a:solidFill>
          <a:ln w="6350">
            <a:solidFill>
              <a:srgbClr val="F05A22"/>
            </a:solidFill>
            <a:prstDash val="solid"/>
          </a:ln>
        </p:spPr>
        <p:txBody>
          <a:bodyPr/>
          <a:lstStyle/>
          <a:p>
            <a:endParaRPr lang="en-GB"/>
          </a:p>
        </p:txBody>
      </p:sp>
      <p:sp>
        <p:nvSpPr>
          <p:cNvPr id="19" name="Text 17"/>
          <p:cNvSpPr txBox="1"/>
          <p:nvPr/>
        </p:nvSpPr>
        <p:spPr>
          <a:xfrm>
            <a:off x="8513064" y="2962656"/>
            <a:ext cx="2651760" cy="256032"/>
          </a:xfrm>
          <a:prstGeom prst="rect">
            <a:avLst/>
          </a:prstGeom>
          <a:noFill/>
          <a:ln/>
        </p:spPr>
        <p:txBody>
          <a:bodyPr wrap="square" lIns="0" tIns="0" rIns="0" bIns="0" rtlCol="0" anchor="ctr"/>
          <a:lstStyle/>
          <a:p>
            <a:pPr marL="0" indent="0">
              <a:buNone/>
            </a:pPr>
            <a:r>
              <a:rPr lang="en-US" sz="1000" b="1" dirty="0">
                <a:solidFill>
                  <a:srgbClr val="F05A22"/>
                </a:solidFill>
                <a:latin typeface="Arial" pitchFamily="34" charset="0"/>
                <a:ea typeface="Arial" pitchFamily="34" charset="-122"/>
                <a:cs typeface="Arial" pitchFamily="34" charset="-120"/>
              </a:rPr>
              <a:t>3.3  /  4.0     evidence binds</a:t>
            </a:r>
            <a:endParaRPr lang="en-US" sz="1000" dirty="0"/>
          </a:p>
        </p:txBody>
      </p:sp>
      <p:sp>
        <p:nvSpPr>
          <p:cNvPr id="20" name="Text 18"/>
          <p:cNvSpPr txBox="1"/>
          <p:nvPr/>
        </p:nvSpPr>
        <p:spPr>
          <a:xfrm>
            <a:off x="548640" y="3364992"/>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Opportunity Qualification</a:t>
            </a:r>
            <a:endParaRPr lang="en-US" sz="1100" dirty="0"/>
          </a:p>
        </p:txBody>
      </p:sp>
      <p:sp>
        <p:nvSpPr>
          <p:cNvPr id="21" name="Shape 19"/>
          <p:cNvSpPr/>
          <p:nvPr/>
        </p:nvSpPr>
        <p:spPr>
          <a:xfrm>
            <a:off x="3703320" y="3401568"/>
            <a:ext cx="2574950" cy="91440"/>
          </a:xfrm>
          <a:prstGeom prst="rect">
            <a:avLst/>
          </a:prstGeom>
          <a:solidFill>
            <a:srgbClr val="0E2230"/>
          </a:solidFill>
          <a:ln w="6350">
            <a:solidFill>
              <a:srgbClr val="0E2230"/>
            </a:solidFill>
            <a:prstDash val="solid"/>
          </a:ln>
        </p:spPr>
        <p:txBody>
          <a:bodyPr/>
          <a:lstStyle/>
          <a:p>
            <a:endParaRPr lang="en-GB"/>
          </a:p>
        </p:txBody>
      </p:sp>
      <p:sp>
        <p:nvSpPr>
          <p:cNvPr id="22" name="Shape 20"/>
          <p:cNvSpPr/>
          <p:nvPr/>
        </p:nvSpPr>
        <p:spPr>
          <a:xfrm>
            <a:off x="3703320" y="3520440"/>
            <a:ext cx="2691994" cy="91440"/>
          </a:xfrm>
          <a:prstGeom prst="rect">
            <a:avLst/>
          </a:prstGeom>
          <a:solidFill>
            <a:srgbClr val="F05A22"/>
          </a:solidFill>
          <a:ln w="6350">
            <a:solidFill>
              <a:srgbClr val="F05A22"/>
            </a:solidFill>
            <a:prstDash val="solid"/>
          </a:ln>
        </p:spPr>
        <p:txBody>
          <a:bodyPr/>
          <a:lstStyle/>
          <a:p>
            <a:endParaRPr lang="en-GB"/>
          </a:p>
        </p:txBody>
      </p:sp>
      <p:sp>
        <p:nvSpPr>
          <p:cNvPr id="23" name="Text 21"/>
          <p:cNvSpPr txBox="1"/>
          <p:nvPr/>
        </p:nvSpPr>
        <p:spPr>
          <a:xfrm>
            <a:off x="6523330" y="3383280"/>
            <a:ext cx="2651760" cy="256032"/>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2.2  /  2.3     evidence binds</a:t>
            </a:r>
            <a:endParaRPr lang="en-US" sz="1000" dirty="0"/>
          </a:p>
        </p:txBody>
      </p:sp>
      <p:sp>
        <p:nvSpPr>
          <p:cNvPr id="24" name="Text 22"/>
          <p:cNvSpPr txBox="1"/>
          <p:nvPr/>
        </p:nvSpPr>
        <p:spPr>
          <a:xfrm>
            <a:off x="548640" y="3785616"/>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Pipeline Foundations</a:t>
            </a:r>
            <a:endParaRPr lang="en-US" sz="1100" dirty="0"/>
          </a:p>
        </p:txBody>
      </p:sp>
      <p:sp>
        <p:nvSpPr>
          <p:cNvPr id="25" name="Shape 23"/>
          <p:cNvSpPr/>
          <p:nvPr/>
        </p:nvSpPr>
        <p:spPr>
          <a:xfrm>
            <a:off x="3703320" y="3822192"/>
            <a:ext cx="3745382" cy="91440"/>
          </a:xfrm>
          <a:prstGeom prst="rect">
            <a:avLst/>
          </a:prstGeom>
          <a:solidFill>
            <a:srgbClr val="0E2230"/>
          </a:solidFill>
          <a:ln w="6350">
            <a:solidFill>
              <a:srgbClr val="0E2230"/>
            </a:solidFill>
            <a:prstDash val="solid"/>
          </a:ln>
        </p:spPr>
        <p:txBody>
          <a:bodyPr/>
          <a:lstStyle/>
          <a:p>
            <a:endParaRPr lang="en-GB"/>
          </a:p>
        </p:txBody>
      </p:sp>
      <p:sp>
        <p:nvSpPr>
          <p:cNvPr id="26" name="Shape 24"/>
          <p:cNvSpPr/>
          <p:nvPr/>
        </p:nvSpPr>
        <p:spPr>
          <a:xfrm>
            <a:off x="3703320" y="3941064"/>
            <a:ext cx="2691994" cy="91440"/>
          </a:xfrm>
          <a:prstGeom prst="rect">
            <a:avLst/>
          </a:prstGeom>
          <a:solidFill>
            <a:srgbClr val="F05A22"/>
          </a:solidFill>
          <a:ln w="6350">
            <a:solidFill>
              <a:srgbClr val="F05A22"/>
            </a:solidFill>
            <a:prstDash val="solid"/>
          </a:ln>
        </p:spPr>
        <p:txBody>
          <a:bodyPr/>
          <a:lstStyle/>
          <a:p>
            <a:endParaRPr lang="en-GB"/>
          </a:p>
        </p:txBody>
      </p:sp>
      <p:sp>
        <p:nvSpPr>
          <p:cNvPr id="27" name="Text 25"/>
          <p:cNvSpPr txBox="1"/>
          <p:nvPr/>
        </p:nvSpPr>
        <p:spPr>
          <a:xfrm>
            <a:off x="7576718" y="3803904"/>
            <a:ext cx="2651760" cy="256032"/>
          </a:xfrm>
          <a:prstGeom prst="rect">
            <a:avLst/>
          </a:prstGeom>
          <a:noFill/>
          <a:ln/>
        </p:spPr>
        <p:txBody>
          <a:bodyPr wrap="square" lIns="0" tIns="0" rIns="0" bIns="0" rtlCol="0" anchor="ctr"/>
          <a:lstStyle/>
          <a:p>
            <a:pPr marL="0" indent="0">
              <a:buNone/>
            </a:pPr>
            <a:r>
              <a:rPr lang="en-US" sz="1000" b="1" dirty="0">
                <a:solidFill>
                  <a:srgbClr val="F05A22"/>
                </a:solidFill>
                <a:latin typeface="Arial" pitchFamily="34" charset="0"/>
                <a:ea typeface="Arial" pitchFamily="34" charset="-122"/>
                <a:cs typeface="Arial" pitchFamily="34" charset="-120"/>
              </a:rPr>
              <a:t>3.2  /  2.3     experience binds</a:t>
            </a:r>
            <a:endParaRPr lang="en-US" sz="1000" dirty="0"/>
          </a:p>
        </p:txBody>
      </p:sp>
      <p:sp>
        <p:nvSpPr>
          <p:cNvPr id="28" name="Text 26"/>
          <p:cNvSpPr txBox="1"/>
          <p:nvPr/>
        </p:nvSpPr>
        <p:spPr>
          <a:xfrm>
            <a:off x="548640" y="4206240"/>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Sales Execution</a:t>
            </a:r>
            <a:endParaRPr lang="en-US" sz="1100" dirty="0"/>
          </a:p>
        </p:txBody>
      </p:sp>
      <p:sp>
        <p:nvSpPr>
          <p:cNvPr id="29" name="Shape 27"/>
          <p:cNvSpPr/>
          <p:nvPr/>
        </p:nvSpPr>
        <p:spPr>
          <a:xfrm>
            <a:off x="3703320" y="4242816"/>
            <a:ext cx="3160166" cy="91440"/>
          </a:xfrm>
          <a:prstGeom prst="rect">
            <a:avLst/>
          </a:prstGeom>
          <a:solidFill>
            <a:srgbClr val="0E2230"/>
          </a:solidFill>
          <a:ln w="6350">
            <a:solidFill>
              <a:srgbClr val="0E2230"/>
            </a:solidFill>
            <a:prstDash val="solid"/>
          </a:ln>
        </p:spPr>
        <p:txBody>
          <a:bodyPr/>
          <a:lstStyle/>
          <a:p>
            <a:endParaRPr lang="en-GB"/>
          </a:p>
        </p:txBody>
      </p:sp>
      <p:sp>
        <p:nvSpPr>
          <p:cNvPr id="30" name="Shape 28"/>
          <p:cNvSpPr/>
          <p:nvPr/>
        </p:nvSpPr>
        <p:spPr>
          <a:xfrm>
            <a:off x="3703320" y="4361688"/>
            <a:ext cx="2691994" cy="91440"/>
          </a:xfrm>
          <a:prstGeom prst="rect">
            <a:avLst/>
          </a:prstGeom>
          <a:solidFill>
            <a:srgbClr val="F05A22"/>
          </a:solidFill>
          <a:ln w="6350">
            <a:solidFill>
              <a:srgbClr val="F05A22"/>
            </a:solidFill>
            <a:prstDash val="solid"/>
          </a:ln>
        </p:spPr>
        <p:txBody>
          <a:bodyPr/>
          <a:lstStyle/>
          <a:p>
            <a:endParaRPr lang="en-GB"/>
          </a:p>
        </p:txBody>
      </p:sp>
      <p:sp>
        <p:nvSpPr>
          <p:cNvPr id="31" name="Text 29"/>
          <p:cNvSpPr txBox="1"/>
          <p:nvPr/>
        </p:nvSpPr>
        <p:spPr>
          <a:xfrm>
            <a:off x="6991502" y="4224528"/>
            <a:ext cx="2651760" cy="256032"/>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2.7  /  2.3     experience binds</a:t>
            </a:r>
            <a:endParaRPr lang="en-US" sz="1000" dirty="0"/>
          </a:p>
        </p:txBody>
      </p:sp>
      <p:sp>
        <p:nvSpPr>
          <p:cNvPr id="32" name="Text 30"/>
          <p:cNvSpPr txBox="1"/>
          <p:nvPr/>
        </p:nvSpPr>
        <p:spPr>
          <a:xfrm>
            <a:off x="548640" y="4626864"/>
            <a:ext cx="301752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Governance and Improvement</a:t>
            </a:r>
            <a:endParaRPr lang="en-US" sz="1100" dirty="0"/>
          </a:p>
        </p:txBody>
      </p:sp>
      <p:sp>
        <p:nvSpPr>
          <p:cNvPr id="33" name="Shape 31"/>
          <p:cNvSpPr/>
          <p:nvPr/>
        </p:nvSpPr>
        <p:spPr>
          <a:xfrm>
            <a:off x="3703320" y="4663440"/>
            <a:ext cx="2926080" cy="91440"/>
          </a:xfrm>
          <a:prstGeom prst="rect">
            <a:avLst/>
          </a:prstGeom>
          <a:solidFill>
            <a:srgbClr val="0E2230"/>
          </a:solidFill>
          <a:ln w="6350">
            <a:solidFill>
              <a:srgbClr val="0E2230"/>
            </a:solidFill>
            <a:prstDash val="solid"/>
          </a:ln>
        </p:spPr>
        <p:txBody>
          <a:bodyPr/>
          <a:lstStyle/>
          <a:p>
            <a:endParaRPr lang="en-GB"/>
          </a:p>
        </p:txBody>
      </p:sp>
      <p:sp>
        <p:nvSpPr>
          <p:cNvPr id="34" name="Shape 32"/>
          <p:cNvSpPr/>
          <p:nvPr/>
        </p:nvSpPr>
        <p:spPr>
          <a:xfrm>
            <a:off x="3703320" y="4782312"/>
            <a:ext cx="2691994" cy="91440"/>
          </a:xfrm>
          <a:prstGeom prst="rect">
            <a:avLst/>
          </a:prstGeom>
          <a:solidFill>
            <a:srgbClr val="F05A22"/>
          </a:solidFill>
          <a:ln w="6350">
            <a:solidFill>
              <a:srgbClr val="F05A22"/>
            </a:solidFill>
            <a:prstDash val="solid"/>
          </a:ln>
        </p:spPr>
        <p:txBody>
          <a:bodyPr/>
          <a:lstStyle/>
          <a:p>
            <a:endParaRPr lang="en-GB"/>
          </a:p>
        </p:txBody>
      </p:sp>
      <p:sp>
        <p:nvSpPr>
          <p:cNvPr id="35" name="Text 33"/>
          <p:cNvSpPr txBox="1"/>
          <p:nvPr/>
        </p:nvSpPr>
        <p:spPr>
          <a:xfrm>
            <a:off x="6757416" y="4645152"/>
            <a:ext cx="2651760" cy="256032"/>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2.5  /  2.3     experience binds</a:t>
            </a:r>
            <a:endParaRPr lang="en-US" sz="1000" dirty="0"/>
          </a:p>
        </p:txBody>
      </p:sp>
      <p:sp>
        <p:nvSpPr>
          <p:cNvPr id="36" name="Shape 34"/>
          <p:cNvSpPr/>
          <p:nvPr/>
        </p:nvSpPr>
        <p:spPr>
          <a:xfrm>
            <a:off x="548640" y="5047488"/>
            <a:ext cx="5349240" cy="1115568"/>
          </a:xfrm>
          <a:prstGeom prst="rect">
            <a:avLst/>
          </a:prstGeom>
          <a:solidFill>
            <a:srgbClr val="FFFFFF"/>
          </a:solidFill>
          <a:ln w="9525">
            <a:solidFill>
              <a:srgbClr val="E2E7EA"/>
            </a:solidFill>
            <a:prstDash val="solid"/>
          </a:ln>
        </p:spPr>
        <p:txBody>
          <a:bodyPr/>
          <a:lstStyle/>
          <a:p>
            <a:endParaRPr lang="en-GB"/>
          </a:p>
        </p:txBody>
      </p:sp>
      <p:sp>
        <p:nvSpPr>
          <p:cNvPr id="37" name="Text 35"/>
          <p:cNvSpPr txBox="1"/>
          <p:nvPr/>
        </p:nvSpPr>
        <p:spPr>
          <a:xfrm>
            <a:off x="822960" y="5230368"/>
            <a:ext cx="4754880" cy="219456"/>
          </a:xfrm>
          <a:prstGeom prst="rect">
            <a:avLst/>
          </a:prstGeom>
          <a:noFill/>
          <a:ln/>
        </p:spPr>
        <p:txBody>
          <a:bodyPr wrap="square" lIns="0" tIns="0" rIns="0" bIns="0" rtlCol="0" anchor="ctr"/>
          <a:lstStyle/>
          <a:p>
            <a:pPr marL="0" indent="0">
              <a:buNone/>
            </a:pPr>
            <a:r>
              <a:rPr lang="en-US" sz="900" b="1" kern="0" spc="130" dirty="0">
                <a:solidFill>
                  <a:srgbClr val="0E7C86"/>
                </a:solidFill>
                <a:latin typeface="Arial" pitchFamily="34" charset="0"/>
                <a:ea typeface="Arial" pitchFamily="34" charset="-122"/>
                <a:cs typeface="Arial" pitchFamily="34" charset="-120"/>
              </a:rPr>
              <a:t>PIPELINE FOUNDATIONS — DRIFT WHERE NOTHING WATCHES</a:t>
            </a:r>
            <a:endParaRPr lang="en-US" sz="900" dirty="0"/>
          </a:p>
        </p:txBody>
      </p:sp>
      <p:sp>
        <p:nvSpPr>
          <p:cNvPr id="38" name="Text 36"/>
          <p:cNvSpPr txBox="1"/>
          <p:nvPr/>
        </p:nvSpPr>
        <p:spPr>
          <a:xfrm>
            <a:off x="822960" y="5468112"/>
            <a:ext cx="4800600" cy="603504"/>
          </a:xfrm>
          <a:prstGeom prst="rect">
            <a:avLst/>
          </a:prstGeom>
          <a:noFill/>
          <a:ln/>
        </p:spPr>
        <p:txBody>
          <a:bodyPr wrap="square" lIns="0" tIns="0" rIns="0" bIns="0" rtlCol="0" anchor="t"/>
          <a:lstStyle/>
          <a:p>
            <a:pPr marL="0" indent="0">
              <a:lnSpc>
                <a:spcPts val="1500"/>
              </a:lnSpc>
              <a:buNone/>
            </a:pPr>
            <a:r>
              <a:rPr lang="en-US" sz="1100" dirty="0">
                <a:solidFill>
                  <a:srgbClr val="0E2230"/>
                </a:solidFill>
                <a:latin typeface="Arial" pitchFamily="34" charset="0"/>
                <a:ea typeface="Arial" pitchFamily="34" charset="-122"/>
                <a:cs typeface="Arial" pitchFamily="34" charset="-120"/>
              </a:rPr>
              <a:t>Only five items across all 73 have an artefact confirmed fully in place and the problem still reported. The two robust ones are both here, and both are between-gate: practice followed at the gates and worked around in between (0.79), records complete at transition and stale in between (0.75).</a:t>
            </a:r>
            <a:endParaRPr lang="en-US" sz="1100" dirty="0"/>
          </a:p>
        </p:txBody>
      </p:sp>
      <p:sp>
        <p:nvSpPr>
          <p:cNvPr id="39" name="Shape 37"/>
          <p:cNvSpPr/>
          <p:nvPr/>
        </p:nvSpPr>
        <p:spPr>
          <a:xfrm>
            <a:off x="6291072" y="5047488"/>
            <a:ext cx="5349240" cy="1115568"/>
          </a:xfrm>
          <a:prstGeom prst="rect">
            <a:avLst/>
          </a:prstGeom>
          <a:solidFill>
            <a:srgbClr val="FDF3EE"/>
          </a:solidFill>
          <a:ln w="9525">
            <a:solidFill>
              <a:srgbClr val="E2E7EA"/>
            </a:solidFill>
            <a:prstDash val="solid"/>
          </a:ln>
        </p:spPr>
        <p:txBody>
          <a:bodyPr/>
          <a:lstStyle/>
          <a:p>
            <a:endParaRPr lang="en-GB"/>
          </a:p>
        </p:txBody>
      </p:sp>
      <p:sp>
        <p:nvSpPr>
          <p:cNvPr id="40" name="Text 38"/>
          <p:cNvSpPr txBox="1"/>
          <p:nvPr/>
        </p:nvSpPr>
        <p:spPr>
          <a:xfrm>
            <a:off x="6565392" y="5230368"/>
            <a:ext cx="4754880" cy="219456"/>
          </a:xfrm>
          <a:prstGeom prst="rect">
            <a:avLst/>
          </a:prstGeom>
          <a:noFill/>
          <a:ln/>
        </p:spPr>
        <p:txBody>
          <a:bodyPr wrap="square" lIns="0" tIns="0" rIns="0" bIns="0" rtlCol="0" anchor="ctr"/>
          <a:lstStyle/>
          <a:p>
            <a:pPr marL="0" indent="0">
              <a:buNone/>
            </a:pPr>
            <a:r>
              <a:rPr lang="en-US" sz="900" b="1" kern="0" spc="130" dirty="0">
                <a:solidFill>
                  <a:srgbClr val="F05A22"/>
                </a:solidFill>
                <a:latin typeface="Arial" pitchFamily="34" charset="0"/>
                <a:ea typeface="Arial" pitchFamily="34" charset="-122"/>
                <a:cs typeface="Arial" pitchFamily="34" charset="-120"/>
              </a:rPr>
              <a:t>DEMAND AND PIPELINE CREATION — STALLED WHERE NOTHING WATCHES</a:t>
            </a:r>
            <a:endParaRPr lang="en-US" sz="900" dirty="0"/>
          </a:p>
        </p:txBody>
      </p:sp>
      <p:sp>
        <p:nvSpPr>
          <p:cNvPr id="41" name="Text 39"/>
          <p:cNvSpPr txBox="1"/>
          <p:nvPr/>
        </p:nvSpPr>
        <p:spPr>
          <a:xfrm>
            <a:off x="6565392" y="5468112"/>
            <a:ext cx="4800600" cy="603504"/>
          </a:xfrm>
          <a:prstGeom prst="rect">
            <a:avLst/>
          </a:prstGeom>
          <a:noFill/>
          <a:ln/>
        </p:spPr>
        <p:txBody>
          <a:bodyPr wrap="square" lIns="0" tIns="0" rIns="0" bIns="0" rtlCol="0" anchor="t"/>
          <a:lstStyle/>
          <a:p>
            <a:pPr marL="0" indent="0">
              <a:lnSpc>
                <a:spcPts val="1500"/>
              </a:lnSpc>
              <a:buNone/>
            </a:pPr>
            <a:r>
              <a:rPr lang="en-US" sz="1100" dirty="0">
                <a:solidFill>
                  <a:srgbClr val="0E2230"/>
                </a:solidFill>
                <a:latin typeface="Arial" pitchFamily="34" charset="0"/>
                <a:ea typeface="Arial" pitchFamily="34" charset="-122"/>
                <a:cs typeface="Arial" pitchFamily="34" charset="-120"/>
              </a:rPr>
              <a:t>The mirror image. Not one Level 2 or Level 3 problem reported — no friction, no workaround, no complaint — while source recording, the coverage plan and in-period tracking all sit half-built. Nothing ever signalled that it was unfinished, so nobody finished it. It scores 1.7 and sets the firm-wide level.</a:t>
            </a:r>
            <a:endParaRPr lang="en-US" sz="1100" dirty="0"/>
          </a:p>
        </p:txBody>
      </p:sp>
      <p:sp>
        <p:nvSpPr>
          <p:cNvPr id="42" name="Text 40"/>
          <p:cNvSpPr txBox="1"/>
          <p:nvPr/>
        </p:nvSpPr>
        <p:spPr>
          <a:xfrm>
            <a:off x="548640" y="6272784"/>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Same absence, two symptoms: drift where people are active, stall where they are content.</a:t>
            </a:r>
            <a:endParaRPr lang="en-US" sz="1250" dirty="0"/>
          </a:p>
        </p:txBody>
      </p:sp>
      <p:sp>
        <p:nvSpPr>
          <p:cNvPr id="43" name="Text 41"/>
          <p:cNvSpPr txBox="1"/>
          <p:nvPr/>
        </p:nvSpPr>
        <p:spPr>
          <a:xfrm>
            <a:off x="548640" y="6528816"/>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Neither is people ignoring the system. Both are the system not being observed.</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12 · </a:t>
            </a:r>
            <a:r>
              <a:rPr lang="en-US" sz="1050" b="1" kern="0" spc="140" dirty="0">
                <a:solidFill>
                  <a:srgbClr val="0E2230"/>
                </a:solidFill>
                <a:latin typeface="Arial" pitchFamily="34" charset="0"/>
                <a:ea typeface="Arial" pitchFamily="34" charset="-122"/>
                <a:cs typeface="Arial" pitchFamily="34" charset="-120"/>
              </a:rPr>
              <a:t>WHAT KIND OF PROBLEM THIS IS</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Twenty need building.</a:t>
            </a:r>
            <a:r>
              <a:rPr lang="en-US" sz="2700" b="1" dirty="0">
                <a:solidFill>
                  <a:srgbClr val="F05A22"/>
                </a:solidFill>
                <a:latin typeface="Arial" pitchFamily="34" charset="0"/>
                <a:ea typeface="Arial" pitchFamily="34" charset="-122"/>
                <a:cs typeface="Arial" pitchFamily="34" charset="-120"/>
              </a:rPr>
              <a:t> Twenty need adopting.</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Every root cause was classified by pairing the problem against what already exists to prevent it. On this reading the split is even — which rules out any single-track programme.</a:t>
            </a:r>
            <a:endParaRPr lang="en-US" sz="1200" dirty="0"/>
          </a:p>
        </p:txBody>
      </p:sp>
      <p:sp>
        <p:nvSpPr>
          <p:cNvPr id="6" name="Shape 4"/>
          <p:cNvSpPr/>
          <p:nvPr/>
        </p:nvSpPr>
        <p:spPr>
          <a:xfrm>
            <a:off x="548640" y="1965960"/>
            <a:ext cx="3038814" cy="841248"/>
          </a:xfrm>
          <a:prstGeom prst="rect">
            <a:avLst/>
          </a:prstGeom>
          <a:solidFill>
            <a:srgbClr val="F05A22"/>
          </a:solidFill>
          <a:ln w="9525">
            <a:solidFill>
              <a:srgbClr val="F05A22"/>
            </a:solidFill>
            <a:prstDash val="solid"/>
          </a:ln>
        </p:spPr>
        <p:txBody>
          <a:bodyPr/>
          <a:lstStyle/>
          <a:p>
            <a:endParaRPr lang="en-GB"/>
          </a:p>
        </p:txBody>
      </p:sp>
      <p:sp>
        <p:nvSpPr>
          <p:cNvPr id="7" name="Text 5"/>
          <p:cNvSpPr txBox="1"/>
          <p:nvPr/>
        </p:nvSpPr>
        <p:spPr>
          <a:xfrm>
            <a:off x="694944" y="1965960"/>
            <a:ext cx="1097280" cy="841248"/>
          </a:xfrm>
          <a:prstGeom prst="rect">
            <a:avLst/>
          </a:prstGeom>
          <a:noFill/>
          <a:ln/>
        </p:spPr>
        <p:txBody>
          <a:bodyPr wrap="square" lIns="0" tIns="0" rIns="0" bIns="0" rtlCol="0" anchor="ctr"/>
          <a:lstStyle/>
          <a:p>
            <a:pPr marL="0" indent="0">
              <a:buNone/>
            </a:pPr>
            <a:r>
              <a:rPr lang="en-US" sz="2600" b="1" dirty="0">
                <a:solidFill>
                  <a:srgbClr val="FFFFFF"/>
                </a:solidFill>
                <a:latin typeface="Arial" pitchFamily="34" charset="0"/>
                <a:ea typeface="Arial" pitchFamily="34" charset="-122"/>
                <a:cs typeface="Arial" pitchFamily="34" charset="-120"/>
              </a:rPr>
              <a:t>20</a:t>
            </a:r>
            <a:endParaRPr lang="en-US" sz="2600" dirty="0"/>
          </a:p>
        </p:txBody>
      </p:sp>
      <p:sp>
        <p:nvSpPr>
          <p:cNvPr id="8" name="Shape 6"/>
          <p:cNvSpPr/>
          <p:nvPr/>
        </p:nvSpPr>
        <p:spPr>
          <a:xfrm>
            <a:off x="3587454" y="1965960"/>
            <a:ext cx="3038814" cy="841248"/>
          </a:xfrm>
          <a:prstGeom prst="rect">
            <a:avLst/>
          </a:prstGeom>
          <a:solidFill>
            <a:srgbClr val="0E2230"/>
          </a:solidFill>
          <a:ln w="9525">
            <a:solidFill>
              <a:srgbClr val="0E2230"/>
            </a:solidFill>
            <a:prstDash val="solid"/>
          </a:ln>
        </p:spPr>
        <p:txBody>
          <a:bodyPr/>
          <a:lstStyle/>
          <a:p>
            <a:endParaRPr lang="en-GB"/>
          </a:p>
        </p:txBody>
      </p:sp>
      <p:sp>
        <p:nvSpPr>
          <p:cNvPr id="9" name="Text 7"/>
          <p:cNvSpPr txBox="1"/>
          <p:nvPr/>
        </p:nvSpPr>
        <p:spPr>
          <a:xfrm>
            <a:off x="3733758" y="1965960"/>
            <a:ext cx="1097280" cy="841248"/>
          </a:xfrm>
          <a:prstGeom prst="rect">
            <a:avLst/>
          </a:prstGeom>
          <a:noFill/>
          <a:ln/>
        </p:spPr>
        <p:txBody>
          <a:bodyPr wrap="square" lIns="0" tIns="0" rIns="0" bIns="0" rtlCol="0" anchor="ctr"/>
          <a:lstStyle/>
          <a:p>
            <a:pPr marL="0" indent="0">
              <a:buNone/>
            </a:pPr>
            <a:r>
              <a:rPr lang="en-US" sz="2600" b="1" dirty="0">
                <a:solidFill>
                  <a:srgbClr val="FFFFFF"/>
                </a:solidFill>
                <a:latin typeface="Arial" pitchFamily="34" charset="0"/>
                <a:ea typeface="Arial" pitchFamily="34" charset="-122"/>
                <a:cs typeface="Arial" pitchFamily="34" charset="-120"/>
              </a:rPr>
              <a:t>20</a:t>
            </a:r>
            <a:endParaRPr lang="en-US" sz="2600" dirty="0"/>
          </a:p>
        </p:txBody>
      </p:sp>
      <p:sp>
        <p:nvSpPr>
          <p:cNvPr id="10" name="Shape 8"/>
          <p:cNvSpPr/>
          <p:nvPr/>
        </p:nvSpPr>
        <p:spPr>
          <a:xfrm>
            <a:off x="6626268" y="1965960"/>
            <a:ext cx="455822" cy="841248"/>
          </a:xfrm>
          <a:prstGeom prst="rect">
            <a:avLst/>
          </a:prstGeom>
          <a:solidFill>
            <a:srgbClr val="C08A2E"/>
          </a:solidFill>
          <a:ln w="9525">
            <a:solidFill>
              <a:srgbClr val="C08A2E"/>
            </a:solidFill>
            <a:prstDash val="solid"/>
          </a:ln>
        </p:spPr>
        <p:txBody>
          <a:bodyPr/>
          <a:lstStyle/>
          <a:p>
            <a:endParaRPr lang="en-GB"/>
          </a:p>
        </p:txBody>
      </p:sp>
      <p:sp>
        <p:nvSpPr>
          <p:cNvPr id="11" name="Shape 9"/>
          <p:cNvSpPr/>
          <p:nvPr/>
        </p:nvSpPr>
        <p:spPr>
          <a:xfrm>
            <a:off x="7082091" y="1965960"/>
            <a:ext cx="4558221" cy="841248"/>
          </a:xfrm>
          <a:prstGeom prst="rect">
            <a:avLst/>
          </a:prstGeom>
          <a:solidFill>
            <a:srgbClr val="DCE3E7"/>
          </a:solidFill>
          <a:ln w="9525">
            <a:solidFill>
              <a:srgbClr val="C9D2D7"/>
            </a:solidFill>
            <a:prstDash val="solid"/>
          </a:ln>
        </p:spPr>
        <p:txBody>
          <a:bodyPr/>
          <a:lstStyle/>
          <a:p>
            <a:endParaRPr lang="en-GB"/>
          </a:p>
        </p:txBody>
      </p:sp>
      <p:sp>
        <p:nvSpPr>
          <p:cNvPr id="12" name="Text 10"/>
          <p:cNvSpPr txBox="1"/>
          <p:nvPr/>
        </p:nvSpPr>
        <p:spPr>
          <a:xfrm>
            <a:off x="7228395" y="1965960"/>
            <a:ext cx="1097280" cy="841248"/>
          </a:xfrm>
          <a:prstGeom prst="rect">
            <a:avLst/>
          </a:prstGeom>
          <a:noFill/>
          <a:ln/>
        </p:spPr>
        <p:txBody>
          <a:bodyPr wrap="square" lIns="0" tIns="0" rIns="0" bIns="0" rtlCol="0" anchor="ctr"/>
          <a:lstStyle/>
          <a:p>
            <a:pPr marL="0" indent="0">
              <a:buNone/>
            </a:pPr>
            <a:r>
              <a:rPr lang="en-US" sz="2600" b="1" dirty="0">
                <a:solidFill>
                  <a:srgbClr val="5A6672"/>
                </a:solidFill>
                <a:latin typeface="Arial" pitchFamily="34" charset="0"/>
                <a:ea typeface="Arial" pitchFamily="34" charset="-122"/>
                <a:cs typeface="Arial" pitchFamily="34" charset="-120"/>
              </a:rPr>
              <a:t>30</a:t>
            </a:r>
            <a:endParaRPr lang="en-US" sz="2600" dirty="0"/>
          </a:p>
        </p:txBody>
      </p:sp>
      <p:sp>
        <p:nvSpPr>
          <p:cNvPr id="13" name="Text 11"/>
          <p:cNvSpPr txBox="1"/>
          <p:nvPr/>
        </p:nvSpPr>
        <p:spPr>
          <a:xfrm>
            <a:off x="548640" y="2880360"/>
            <a:ext cx="3038814" cy="219456"/>
          </a:xfrm>
          <a:prstGeom prst="rect">
            <a:avLst/>
          </a:prstGeom>
          <a:noFill/>
          <a:ln/>
        </p:spPr>
        <p:txBody>
          <a:bodyPr wrap="square" lIns="0" tIns="0" rIns="0" bIns="0" rtlCol="0" anchor="ctr"/>
          <a:lstStyle/>
          <a:p>
            <a:pPr marL="0" indent="0">
              <a:buNone/>
            </a:pPr>
            <a:r>
              <a:rPr lang="en-US" sz="900" b="1" kern="0" spc="100" dirty="0">
                <a:solidFill>
                  <a:srgbClr val="F05A22"/>
                </a:solidFill>
                <a:latin typeface="Arial" pitchFamily="34" charset="0"/>
                <a:ea typeface="Arial" pitchFamily="34" charset="-122"/>
                <a:cs typeface="Arial" pitchFamily="34" charset="-120"/>
              </a:rPr>
              <a:t>BUILD IT  ·  27%</a:t>
            </a:r>
            <a:endParaRPr lang="en-US" sz="900" dirty="0"/>
          </a:p>
        </p:txBody>
      </p:sp>
      <p:sp>
        <p:nvSpPr>
          <p:cNvPr id="14" name="Text 12"/>
          <p:cNvSpPr txBox="1"/>
          <p:nvPr/>
        </p:nvSpPr>
        <p:spPr>
          <a:xfrm>
            <a:off x="3587454" y="2880360"/>
            <a:ext cx="3038814" cy="219456"/>
          </a:xfrm>
          <a:prstGeom prst="rect">
            <a:avLst/>
          </a:prstGeom>
          <a:noFill/>
          <a:ln/>
        </p:spPr>
        <p:txBody>
          <a:bodyPr wrap="square" lIns="0" tIns="0" rIns="0" bIns="0" rtlCol="0" anchor="ctr"/>
          <a:lstStyle/>
          <a:p>
            <a:pPr marL="0" indent="0">
              <a:buNone/>
            </a:pPr>
            <a:r>
              <a:rPr lang="en-US" sz="900" b="1" kern="0" spc="100" dirty="0">
                <a:solidFill>
                  <a:srgbClr val="0E2230"/>
                </a:solidFill>
                <a:latin typeface="Arial" pitchFamily="34" charset="0"/>
                <a:ea typeface="Arial" pitchFamily="34" charset="-122"/>
                <a:cs typeface="Arial" pitchFamily="34" charset="-120"/>
              </a:rPr>
              <a:t>MAKE IT LAND  ·  27%</a:t>
            </a:r>
            <a:endParaRPr lang="en-US" sz="900" dirty="0"/>
          </a:p>
        </p:txBody>
      </p:sp>
      <p:sp>
        <p:nvSpPr>
          <p:cNvPr id="15" name="Text 13"/>
          <p:cNvSpPr txBox="1"/>
          <p:nvPr/>
        </p:nvSpPr>
        <p:spPr>
          <a:xfrm>
            <a:off x="7082091" y="2880360"/>
            <a:ext cx="4558221" cy="219456"/>
          </a:xfrm>
          <a:prstGeom prst="rect">
            <a:avLst/>
          </a:prstGeom>
          <a:noFill/>
          <a:ln/>
        </p:spPr>
        <p:txBody>
          <a:bodyPr wrap="square" lIns="0" tIns="0" rIns="0" bIns="0" rtlCol="0" anchor="ctr"/>
          <a:lstStyle/>
          <a:p>
            <a:pPr marL="0" indent="0">
              <a:buNone/>
            </a:pPr>
            <a:r>
              <a:rPr lang="en-US" sz="900" b="1" kern="0" spc="100" dirty="0">
                <a:solidFill>
                  <a:srgbClr val="5A6672"/>
                </a:solidFill>
                <a:latin typeface="Arial" pitchFamily="34" charset="0"/>
                <a:ea typeface="Arial" pitchFamily="34" charset="-122"/>
                <a:cs typeface="Arial" pitchFamily="34" charset="-120"/>
              </a:rPr>
              <a:t>LEAVE IT  ·  41%</a:t>
            </a:r>
            <a:endParaRPr lang="en-US" sz="900" dirty="0"/>
          </a:p>
        </p:txBody>
      </p:sp>
      <p:sp>
        <p:nvSpPr>
          <p:cNvPr id="16" name="Text 14"/>
          <p:cNvSpPr txBox="1"/>
          <p:nvPr/>
        </p:nvSpPr>
        <p:spPr>
          <a:xfrm>
            <a:off x="6351948" y="1700784"/>
            <a:ext cx="2011680" cy="219456"/>
          </a:xfrm>
          <a:prstGeom prst="rect">
            <a:avLst/>
          </a:prstGeom>
          <a:noFill/>
          <a:ln/>
        </p:spPr>
        <p:txBody>
          <a:bodyPr wrap="square" lIns="0" tIns="0" rIns="0" bIns="0" rtlCol="0" anchor="ctr"/>
          <a:lstStyle/>
          <a:p>
            <a:pPr marL="0" indent="0">
              <a:buNone/>
            </a:pPr>
            <a:r>
              <a:rPr lang="en-US" sz="850" b="1" kern="0" spc="80" dirty="0">
                <a:solidFill>
                  <a:srgbClr val="C08A2E"/>
                </a:solidFill>
                <a:latin typeface="Arial" pitchFamily="34" charset="0"/>
                <a:ea typeface="Arial" pitchFamily="34" charset="-122"/>
                <a:cs typeface="Arial" pitchFamily="34" charset="-120"/>
              </a:rPr>
              <a:t>3 · WRITE IT DOWN</a:t>
            </a:r>
            <a:endParaRPr lang="en-US" sz="850" dirty="0"/>
          </a:p>
        </p:txBody>
      </p:sp>
      <p:sp>
        <p:nvSpPr>
          <p:cNvPr id="17" name="Text 15"/>
          <p:cNvSpPr txBox="1"/>
          <p:nvPr/>
        </p:nvSpPr>
        <p:spPr>
          <a:xfrm>
            <a:off x="548640" y="340156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Opportunity Qualification</a:t>
            </a:r>
            <a:endParaRPr lang="en-US" sz="1100" dirty="0"/>
          </a:p>
        </p:txBody>
      </p:sp>
      <p:sp>
        <p:nvSpPr>
          <p:cNvPr id="18" name="Shape 16"/>
          <p:cNvSpPr/>
          <p:nvPr/>
        </p:nvSpPr>
        <p:spPr>
          <a:xfrm>
            <a:off x="3794760" y="3447288"/>
            <a:ext cx="2743200" cy="182880"/>
          </a:xfrm>
          <a:prstGeom prst="rect">
            <a:avLst/>
          </a:prstGeom>
          <a:solidFill>
            <a:srgbClr val="F05A22"/>
          </a:solidFill>
          <a:ln w="6350">
            <a:solidFill>
              <a:srgbClr val="F05A22"/>
            </a:solidFill>
            <a:prstDash val="solid"/>
          </a:ln>
        </p:spPr>
        <p:txBody>
          <a:bodyPr/>
          <a:lstStyle/>
          <a:p>
            <a:endParaRPr lang="en-GB"/>
          </a:p>
        </p:txBody>
      </p:sp>
      <p:sp>
        <p:nvSpPr>
          <p:cNvPr id="19" name="Shape 17"/>
          <p:cNvSpPr/>
          <p:nvPr/>
        </p:nvSpPr>
        <p:spPr>
          <a:xfrm>
            <a:off x="6537960" y="3447288"/>
            <a:ext cx="1645920" cy="182880"/>
          </a:xfrm>
          <a:prstGeom prst="rect">
            <a:avLst/>
          </a:prstGeom>
          <a:solidFill>
            <a:srgbClr val="0E2230"/>
          </a:solidFill>
          <a:ln w="6350">
            <a:solidFill>
              <a:srgbClr val="0E2230"/>
            </a:solidFill>
            <a:prstDash val="solid"/>
          </a:ln>
        </p:spPr>
        <p:txBody>
          <a:bodyPr/>
          <a:lstStyle/>
          <a:p>
            <a:endParaRPr lang="en-GB"/>
          </a:p>
        </p:txBody>
      </p:sp>
      <p:sp>
        <p:nvSpPr>
          <p:cNvPr id="20" name="Text 18"/>
          <p:cNvSpPr txBox="1"/>
          <p:nvPr/>
        </p:nvSpPr>
        <p:spPr>
          <a:xfrm>
            <a:off x="8311896" y="340156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5 build  ·  3 adopt</a:t>
            </a:r>
            <a:endParaRPr lang="en-US" sz="1000" dirty="0"/>
          </a:p>
        </p:txBody>
      </p:sp>
      <p:sp>
        <p:nvSpPr>
          <p:cNvPr id="21" name="Text 19"/>
          <p:cNvSpPr txBox="1"/>
          <p:nvPr/>
        </p:nvSpPr>
        <p:spPr>
          <a:xfrm>
            <a:off x="548640" y="376732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Pipeline Foundations</a:t>
            </a:r>
            <a:endParaRPr lang="en-US" sz="1100" dirty="0"/>
          </a:p>
        </p:txBody>
      </p:sp>
      <p:sp>
        <p:nvSpPr>
          <p:cNvPr id="22" name="Shape 20"/>
          <p:cNvSpPr/>
          <p:nvPr/>
        </p:nvSpPr>
        <p:spPr>
          <a:xfrm>
            <a:off x="3794760" y="3813048"/>
            <a:ext cx="2194560" cy="182880"/>
          </a:xfrm>
          <a:prstGeom prst="rect">
            <a:avLst/>
          </a:prstGeom>
          <a:solidFill>
            <a:srgbClr val="F05A22"/>
          </a:solidFill>
          <a:ln w="6350">
            <a:solidFill>
              <a:srgbClr val="F05A22"/>
            </a:solidFill>
            <a:prstDash val="solid"/>
          </a:ln>
        </p:spPr>
        <p:txBody>
          <a:bodyPr/>
          <a:lstStyle/>
          <a:p>
            <a:endParaRPr lang="en-GB"/>
          </a:p>
        </p:txBody>
      </p:sp>
      <p:sp>
        <p:nvSpPr>
          <p:cNvPr id="23" name="Shape 21"/>
          <p:cNvSpPr/>
          <p:nvPr/>
        </p:nvSpPr>
        <p:spPr>
          <a:xfrm>
            <a:off x="5989320" y="3813048"/>
            <a:ext cx="2743200" cy="182880"/>
          </a:xfrm>
          <a:prstGeom prst="rect">
            <a:avLst/>
          </a:prstGeom>
          <a:solidFill>
            <a:srgbClr val="0E2230"/>
          </a:solidFill>
          <a:ln w="6350">
            <a:solidFill>
              <a:srgbClr val="0E2230"/>
            </a:solidFill>
            <a:prstDash val="solid"/>
          </a:ln>
        </p:spPr>
        <p:txBody>
          <a:bodyPr/>
          <a:lstStyle/>
          <a:p>
            <a:endParaRPr lang="en-GB"/>
          </a:p>
        </p:txBody>
      </p:sp>
      <p:sp>
        <p:nvSpPr>
          <p:cNvPr id="24" name="Text 22"/>
          <p:cNvSpPr txBox="1"/>
          <p:nvPr/>
        </p:nvSpPr>
        <p:spPr>
          <a:xfrm>
            <a:off x="8860536" y="376732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4 build  ·  5 adopt</a:t>
            </a:r>
            <a:endParaRPr lang="en-US" sz="1000" dirty="0"/>
          </a:p>
        </p:txBody>
      </p:sp>
      <p:sp>
        <p:nvSpPr>
          <p:cNvPr id="25" name="Text 23"/>
          <p:cNvSpPr txBox="1"/>
          <p:nvPr/>
        </p:nvSpPr>
        <p:spPr>
          <a:xfrm>
            <a:off x="548640" y="413308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Sales Execution</a:t>
            </a:r>
            <a:endParaRPr lang="en-US" sz="1100" dirty="0"/>
          </a:p>
        </p:txBody>
      </p:sp>
      <p:sp>
        <p:nvSpPr>
          <p:cNvPr id="26" name="Shape 24"/>
          <p:cNvSpPr/>
          <p:nvPr/>
        </p:nvSpPr>
        <p:spPr>
          <a:xfrm>
            <a:off x="3794760" y="4178808"/>
            <a:ext cx="1645920" cy="182880"/>
          </a:xfrm>
          <a:prstGeom prst="rect">
            <a:avLst/>
          </a:prstGeom>
          <a:solidFill>
            <a:srgbClr val="F05A22"/>
          </a:solidFill>
          <a:ln w="6350">
            <a:solidFill>
              <a:srgbClr val="F05A22"/>
            </a:solidFill>
            <a:prstDash val="solid"/>
          </a:ln>
        </p:spPr>
        <p:txBody>
          <a:bodyPr/>
          <a:lstStyle/>
          <a:p>
            <a:endParaRPr lang="en-GB"/>
          </a:p>
        </p:txBody>
      </p:sp>
      <p:sp>
        <p:nvSpPr>
          <p:cNvPr id="27" name="Shape 25"/>
          <p:cNvSpPr/>
          <p:nvPr/>
        </p:nvSpPr>
        <p:spPr>
          <a:xfrm>
            <a:off x="5440680" y="4178808"/>
            <a:ext cx="1645920" cy="182880"/>
          </a:xfrm>
          <a:prstGeom prst="rect">
            <a:avLst/>
          </a:prstGeom>
          <a:solidFill>
            <a:srgbClr val="0E2230"/>
          </a:solidFill>
          <a:ln w="6350">
            <a:solidFill>
              <a:srgbClr val="0E2230"/>
            </a:solidFill>
            <a:prstDash val="solid"/>
          </a:ln>
        </p:spPr>
        <p:txBody>
          <a:bodyPr/>
          <a:lstStyle/>
          <a:p>
            <a:endParaRPr lang="en-GB"/>
          </a:p>
        </p:txBody>
      </p:sp>
      <p:sp>
        <p:nvSpPr>
          <p:cNvPr id="28" name="Text 26"/>
          <p:cNvSpPr txBox="1"/>
          <p:nvPr/>
        </p:nvSpPr>
        <p:spPr>
          <a:xfrm>
            <a:off x="7214616" y="413308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3 build  ·  3 adopt</a:t>
            </a:r>
            <a:endParaRPr lang="en-US" sz="1000" dirty="0"/>
          </a:p>
        </p:txBody>
      </p:sp>
      <p:sp>
        <p:nvSpPr>
          <p:cNvPr id="29" name="Text 27"/>
          <p:cNvSpPr txBox="1"/>
          <p:nvPr/>
        </p:nvSpPr>
        <p:spPr>
          <a:xfrm>
            <a:off x="548640" y="449884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People and Skills</a:t>
            </a:r>
            <a:endParaRPr lang="en-US" sz="1100" dirty="0"/>
          </a:p>
        </p:txBody>
      </p:sp>
      <p:sp>
        <p:nvSpPr>
          <p:cNvPr id="30" name="Shape 28"/>
          <p:cNvSpPr/>
          <p:nvPr/>
        </p:nvSpPr>
        <p:spPr>
          <a:xfrm>
            <a:off x="3794760" y="4544568"/>
            <a:ext cx="1645920" cy="182880"/>
          </a:xfrm>
          <a:prstGeom prst="rect">
            <a:avLst/>
          </a:prstGeom>
          <a:solidFill>
            <a:srgbClr val="F05A22"/>
          </a:solidFill>
          <a:ln w="6350">
            <a:solidFill>
              <a:srgbClr val="F05A22"/>
            </a:solidFill>
            <a:prstDash val="solid"/>
          </a:ln>
        </p:spPr>
        <p:txBody>
          <a:bodyPr/>
          <a:lstStyle/>
          <a:p>
            <a:endParaRPr lang="en-GB"/>
          </a:p>
        </p:txBody>
      </p:sp>
      <p:sp>
        <p:nvSpPr>
          <p:cNvPr id="31" name="Shape 29"/>
          <p:cNvSpPr/>
          <p:nvPr/>
        </p:nvSpPr>
        <p:spPr>
          <a:xfrm>
            <a:off x="5440680" y="4544568"/>
            <a:ext cx="1097280" cy="182880"/>
          </a:xfrm>
          <a:prstGeom prst="rect">
            <a:avLst/>
          </a:prstGeom>
          <a:solidFill>
            <a:srgbClr val="0E2230"/>
          </a:solidFill>
          <a:ln w="6350">
            <a:solidFill>
              <a:srgbClr val="0E2230"/>
            </a:solidFill>
            <a:prstDash val="solid"/>
          </a:ln>
        </p:spPr>
        <p:txBody>
          <a:bodyPr/>
          <a:lstStyle/>
          <a:p>
            <a:endParaRPr lang="en-GB"/>
          </a:p>
        </p:txBody>
      </p:sp>
      <p:sp>
        <p:nvSpPr>
          <p:cNvPr id="32" name="Text 30"/>
          <p:cNvSpPr txBox="1"/>
          <p:nvPr/>
        </p:nvSpPr>
        <p:spPr>
          <a:xfrm>
            <a:off x="6665976" y="449884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3 build  ·  2 adopt</a:t>
            </a:r>
            <a:endParaRPr lang="en-US" sz="1000" dirty="0"/>
          </a:p>
        </p:txBody>
      </p:sp>
      <p:sp>
        <p:nvSpPr>
          <p:cNvPr id="33" name="Text 31"/>
          <p:cNvSpPr txBox="1"/>
          <p:nvPr/>
        </p:nvSpPr>
        <p:spPr>
          <a:xfrm>
            <a:off x="548640" y="486460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Governance and Improvement</a:t>
            </a:r>
            <a:endParaRPr lang="en-US" sz="1100" dirty="0"/>
          </a:p>
        </p:txBody>
      </p:sp>
      <p:sp>
        <p:nvSpPr>
          <p:cNvPr id="34" name="Shape 32"/>
          <p:cNvSpPr/>
          <p:nvPr/>
        </p:nvSpPr>
        <p:spPr>
          <a:xfrm>
            <a:off x="3794760" y="4910328"/>
            <a:ext cx="1645920" cy="182880"/>
          </a:xfrm>
          <a:prstGeom prst="rect">
            <a:avLst/>
          </a:prstGeom>
          <a:solidFill>
            <a:srgbClr val="F05A22"/>
          </a:solidFill>
          <a:ln w="6350">
            <a:solidFill>
              <a:srgbClr val="F05A22"/>
            </a:solidFill>
            <a:prstDash val="solid"/>
          </a:ln>
        </p:spPr>
        <p:txBody>
          <a:bodyPr/>
          <a:lstStyle/>
          <a:p>
            <a:endParaRPr lang="en-GB"/>
          </a:p>
        </p:txBody>
      </p:sp>
      <p:sp>
        <p:nvSpPr>
          <p:cNvPr id="35" name="Shape 33"/>
          <p:cNvSpPr/>
          <p:nvPr/>
        </p:nvSpPr>
        <p:spPr>
          <a:xfrm>
            <a:off x="5440680" y="4910328"/>
            <a:ext cx="1645920" cy="182880"/>
          </a:xfrm>
          <a:prstGeom prst="rect">
            <a:avLst/>
          </a:prstGeom>
          <a:solidFill>
            <a:srgbClr val="0E2230"/>
          </a:solidFill>
          <a:ln w="6350">
            <a:solidFill>
              <a:srgbClr val="0E2230"/>
            </a:solidFill>
            <a:prstDash val="solid"/>
          </a:ln>
        </p:spPr>
        <p:txBody>
          <a:bodyPr/>
          <a:lstStyle/>
          <a:p>
            <a:endParaRPr lang="en-GB"/>
          </a:p>
        </p:txBody>
      </p:sp>
      <p:sp>
        <p:nvSpPr>
          <p:cNvPr id="36" name="Text 34"/>
          <p:cNvSpPr txBox="1"/>
          <p:nvPr/>
        </p:nvSpPr>
        <p:spPr>
          <a:xfrm>
            <a:off x="7214616" y="486460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3 build  ·  3 adopt</a:t>
            </a:r>
            <a:endParaRPr lang="en-US" sz="1000" dirty="0"/>
          </a:p>
        </p:txBody>
      </p:sp>
      <p:sp>
        <p:nvSpPr>
          <p:cNvPr id="37" name="Text 35"/>
          <p:cNvSpPr txBox="1"/>
          <p:nvPr/>
        </p:nvSpPr>
        <p:spPr>
          <a:xfrm>
            <a:off x="548640" y="523036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Demand and Pipeline Creation</a:t>
            </a:r>
            <a:endParaRPr lang="en-US" sz="1100" dirty="0"/>
          </a:p>
        </p:txBody>
      </p:sp>
      <p:sp>
        <p:nvSpPr>
          <p:cNvPr id="38" name="Shape 36"/>
          <p:cNvSpPr/>
          <p:nvPr/>
        </p:nvSpPr>
        <p:spPr>
          <a:xfrm>
            <a:off x="3794760" y="5276088"/>
            <a:ext cx="548640" cy="182880"/>
          </a:xfrm>
          <a:prstGeom prst="rect">
            <a:avLst/>
          </a:prstGeom>
          <a:solidFill>
            <a:srgbClr val="F05A22"/>
          </a:solidFill>
          <a:ln w="6350">
            <a:solidFill>
              <a:srgbClr val="F05A22"/>
            </a:solidFill>
            <a:prstDash val="solid"/>
          </a:ln>
        </p:spPr>
        <p:txBody>
          <a:bodyPr/>
          <a:lstStyle/>
          <a:p>
            <a:endParaRPr lang="en-GB"/>
          </a:p>
        </p:txBody>
      </p:sp>
      <p:sp>
        <p:nvSpPr>
          <p:cNvPr id="39" name="Shape 37"/>
          <p:cNvSpPr/>
          <p:nvPr/>
        </p:nvSpPr>
        <p:spPr>
          <a:xfrm>
            <a:off x="4343400" y="5276088"/>
            <a:ext cx="1645920" cy="182880"/>
          </a:xfrm>
          <a:prstGeom prst="rect">
            <a:avLst/>
          </a:prstGeom>
          <a:solidFill>
            <a:srgbClr val="0E2230"/>
          </a:solidFill>
          <a:ln w="6350">
            <a:solidFill>
              <a:srgbClr val="0E2230"/>
            </a:solidFill>
            <a:prstDash val="solid"/>
          </a:ln>
        </p:spPr>
        <p:txBody>
          <a:bodyPr/>
          <a:lstStyle/>
          <a:p>
            <a:endParaRPr lang="en-GB"/>
          </a:p>
        </p:txBody>
      </p:sp>
      <p:sp>
        <p:nvSpPr>
          <p:cNvPr id="40" name="Text 38"/>
          <p:cNvSpPr txBox="1"/>
          <p:nvPr/>
        </p:nvSpPr>
        <p:spPr>
          <a:xfrm>
            <a:off x="6117336" y="523036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1 build  ·  3 adopt</a:t>
            </a:r>
            <a:endParaRPr lang="en-US" sz="1000" dirty="0"/>
          </a:p>
        </p:txBody>
      </p:sp>
      <p:sp>
        <p:nvSpPr>
          <p:cNvPr id="41" name="Text 39"/>
          <p:cNvSpPr txBox="1"/>
          <p:nvPr/>
        </p:nvSpPr>
        <p:spPr>
          <a:xfrm>
            <a:off x="548640" y="5596128"/>
            <a:ext cx="3108960" cy="274320"/>
          </a:xfrm>
          <a:prstGeom prst="rect">
            <a:avLst/>
          </a:prstGeom>
          <a:noFill/>
          <a:ln/>
        </p:spPr>
        <p:txBody>
          <a:bodyPr wrap="square" lIns="0" tIns="0" rIns="0" bIns="0" rtlCol="0" anchor="ctr"/>
          <a:lstStyle/>
          <a:p>
            <a:pPr marL="0" indent="0" algn="r">
              <a:buNone/>
            </a:pPr>
            <a:r>
              <a:rPr lang="en-US" sz="1100" b="1" dirty="0">
                <a:solidFill>
                  <a:srgbClr val="0E2230"/>
                </a:solidFill>
                <a:latin typeface="Arial" pitchFamily="34" charset="0"/>
                <a:ea typeface="Arial" pitchFamily="34" charset="-122"/>
                <a:cs typeface="Arial" pitchFamily="34" charset="-120"/>
              </a:rPr>
              <a:t>Technology and Data</a:t>
            </a:r>
            <a:endParaRPr lang="en-US" sz="1100" dirty="0"/>
          </a:p>
        </p:txBody>
      </p:sp>
      <p:sp>
        <p:nvSpPr>
          <p:cNvPr id="42" name="Shape 40"/>
          <p:cNvSpPr/>
          <p:nvPr/>
        </p:nvSpPr>
        <p:spPr>
          <a:xfrm>
            <a:off x="3794760" y="5641848"/>
            <a:ext cx="548640" cy="182880"/>
          </a:xfrm>
          <a:prstGeom prst="rect">
            <a:avLst/>
          </a:prstGeom>
          <a:solidFill>
            <a:srgbClr val="F05A22"/>
          </a:solidFill>
          <a:ln w="6350">
            <a:solidFill>
              <a:srgbClr val="F05A22"/>
            </a:solidFill>
            <a:prstDash val="solid"/>
          </a:ln>
        </p:spPr>
        <p:txBody>
          <a:bodyPr/>
          <a:lstStyle/>
          <a:p>
            <a:endParaRPr lang="en-GB"/>
          </a:p>
        </p:txBody>
      </p:sp>
      <p:sp>
        <p:nvSpPr>
          <p:cNvPr id="43" name="Shape 41"/>
          <p:cNvSpPr/>
          <p:nvPr/>
        </p:nvSpPr>
        <p:spPr>
          <a:xfrm>
            <a:off x="4343400" y="5641848"/>
            <a:ext cx="548640" cy="182880"/>
          </a:xfrm>
          <a:prstGeom prst="rect">
            <a:avLst/>
          </a:prstGeom>
          <a:solidFill>
            <a:srgbClr val="0E2230"/>
          </a:solidFill>
          <a:ln w="6350">
            <a:solidFill>
              <a:srgbClr val="0E2230"/>
            </a:solidFill>
            <a:prstDash val="solid"/>
          </a:ln>
        </p:spPr>
        <p:txBody>
          <a:bodyPr/>
          <a:lstStyle/>
          <a:p>
            <a:endParaRPr lang="en-GB"/>
          </a:p>
        </p:txBody>
      </p:sp>
      <p:sp>
        <p:nvSpPr>
          <p:cNvPr id="44" name="Text 42"/>
          <p:cNvSpPr txBox="1"/>
          <p:nvPr/>
        </p:nvSpPr>
        <p:spPr>
          <a:xfrm>
            <a:off x="5020056" y="5596128"/>
            <a:ext cx="2377440" cy="274320"/>
          </a:xfrm>
          <a:prstGeom prst="rect">
            <a:avLst/>
          </a:prstGeom>
          <a:noFill/>
          <a:ln/>
        </p:spPr>
        <p:txBody>
          <a:bodyPr wrap="square" lIns="0" tIns="0" rIns="0" bIns="0" rtlCol="0" anchor="ctr"/>
          <a:lstStyle/>
          <a:p>
            <a:pPr marL="0" indent="0">
              <a:buNone/>
            </a:pPr>
            <a:r>
              <a:rPr lang="en-US" sz="1000" dirty="0">
                <a:solidFill>
                  <a:srgbClr val="5A6672"/>
                </a:solidFill>
                <a:latin typeface="Arial" pitchFamily="34" charset="0"/>
                <a:ea typeface="Arial" pitchFamily="34" charset="-122"/>
                <a:cs typeface="Arial" pitchFamily="34" charset="-120"/>
              </a:rPr>
              <a:t>1 build  ·  1 adopt</a:t>
            </a:r>
            <a:endParaRPr lang="en-US" sz="1000" dirty="0"/>
          </a:p>
        </p:txBody>
      </p:sp>
      <p:sp>
        <p:nvSpPr>
          <p:cNvPr id="45" name="Text 43"/>
          <p:cNvSpPr txBox="1"/>
          <p:nvPr/>
        </p:nvSpPr>
        <p:spPr>
          <a:xfrm>
            <a:off x="548640" y="6144768"/>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Sorted by what you would actually buy, twelve of the twenty recommendations are observation and eight are build.</a:t>
            </a:r>
            <a:endParaRPr lang="en-US" sz="1250" dirty="0"/>
          </a:p>
        </p:txBody>
      </p:sp>
      <p:sp>
        <p:nvSpPr>
          <p:cNvPr id="46" name="Text 44"/>
          <p:cNvSpPr txBox="1"/>
          <p:nvPr/>
        </p:nvSpPr>
        <p:spPr>
          <a:xfrm>
            <a:off x="548640" y="6400800"/>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The eight are what you finish. The twelve are what stops them going stale again.</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48640" y="274320"/>
            <a:ext cx="8686800" cy="237744"/>
          </a:xfrm>
          <a:prstGeom prst="rect">
            <a:avLst/>
          </a:prstGeom>
          <a:noFill/>
          <a:ln/>
        </p:spPr>
        <p:txBody>
          <a:bodyPr wrap="square" lIns="0" tIns="0" rIns="0" bIns="0" rtlCol="0" anchor="ctr"/>
          <a:lstStyle/>
          <a:p>
            <a:pPr marL="0" indent="0">
              <a:buNone/>
            </a:pPr>
            <a:r>
              <a:rPr lang="en-US" sz="1050" b="1" kern="0" spc="140" dirty="0">
                <a:solidFill>
                  <a:srgbClr val="0E7C86"/>
                </a:solidFill>
                <a:latin typeface="Arial" pitchFamily="34" charset="0"/>
                <a:ea typeface="Arial" pitchFamily="34" charset="-122"/>
                <a:cs typeface="Arial" pitchFamily="34" charset="-120"/>
              </a:rPr>
              <a:t>13 · </a:t>
            </a:r>
            <a:r>
              <a:rPr lang="en-US" sz="1050" b="1" kern="0" spc="140" dirty="0">
                <a:solidFill>
                  <a:srgbClr val="0E2230"/>
                </a:solidFill>
                <a:latin typeface="Arial" pitchFamily="34" charset="0"/>
                <a:ea typeface="Arial" pitchFamily="34" charset="-122"/>
                <a:cs typeface="Arial" pitchFamily="34" charset="-120"/>
              </a:rPr>
              <a:t>THE BLIND SPOT</a:t>
            </a:r>
            <a:endParaRPr lang="en-US" sz="1050" dirty="0"/>
          </a:p>
        </p:txBody>
      </p:sp>
      <p:sp>
        <p:nvSpPr>
          <p:cNvPr id="3" name="Text 1"/>
          <p:cNvSpPr txBox="1"/>
          <p:nvPr/>
        </p:nvSpPr>
        <p:spPr>
          <a:xfrm>
            <a:off x="8412480" y="274320"/>
            <a:ext cx="3227832" cy="237744"/>
          </a:xfrm>
          <a:prstGeom prst="rect">
            <a:avLst/>
          </a:prstGeom>
          <a:noFill/>
          <a:ln/>
        </p:spPr>
        <p:txBody>
          <a:bodyPr wrap="square" lIns="0" tIns="0" rIns="0" bIns="0" rtlCol="0" anchor="ctr"/>
          <a:lstStyle/>
          <a:p>
            <a:pPr marL="0" indent="0" algn="r">
              <a:buNone/>
            </a:pPr>
            <a:r>
              <a:rPr lang="en-US" sz="850" kern="0" spc="120" dirty="0">
                <a:solidFill>
                  <a:srgbClr val="9AA5AC"/>
                </a:solidFill>
                <a:latin typeface="Arial" pitchFamily="34" charset="0"/>
                <a:ea typeface="Arial" pitchFamily="34" charset="-122"/>
                <a:cs typeface="Arial" pitchFamily="34" charset="-120"/>
              </a:rPr>
              <a:t>WORKED EXAMPLE · SUNSHINE POWER</a:t>
            </a:r>
            <a:endParaRPr lang="en-US" sz="850" dirty="0"/>
          </a:p>
        </p:txBody>
      </p:sp>
      <p:sp>
        <p:nvSpPr>
          <p:cNvPr id="4" name="Text 2"/>
          <p:cNvSpPr txBox="1"/>
          <p:nvPr/>
        </p:nvSpPr>
        <p:spPr>
          <a:xfrm>
            <a:off x="548640" y="566928"/>
            <a:ext cx="11091672" cy="777240"/>
          </a:xfrm>
          <a:prstGeom prst="rect">
            <a:avLst/>
          </a:prstGeom>
          <a:noFill/>
          <a:ln/>
        </p:spPr>
        <p:txBody>
          <a:bodyPr wrap="square" lIns="0" tIns="0" rIns="0" bIns="0" rtlCol="0" anchor="t"/>
          <a:lstStyle/>
          <a:p>
            <a:pPr marL="0" indent="0">
              <a:lnSpc>
                <a:spcPts val="3105"/>
              </a:lnSpc>
              <a:buNone/>
            </a:pPr>
            <a:r>
              <a:rPr lang="en-US" sz="2700" b="1" dirty="0">
                <a:solidFill>
                  <a:srgbClr val="0E2230"/>
                </a:solidFill>
                <a:latin typeface="Arial" pitchFamily="34" charset="0"/>
                <a:ea typeface="Arial" pitchFamily="34" charset="-122"/>
                <a:cs typeface="Arial" pitchFamily="34" charset="-120"/>
              </a:rPr>
              <a:t>Twenty-three artefacts are absent.</a:t>
            </a:r>
            <a:r>
              <a:rPr lang="en-US" sz="2700" b="1" dirty="0">
                <a:solidFill>
                  <a:srgbClr val="F05A22"/>
                </a:solidFill>
                <a:latin typeface="Arial" pitchFamily="34" charset="0"/>
                <a:ea typeface="Arial" pitchFamily="34" charset="-122"/>
                <a:cs typeface="Arial" pitchFamily="34" charset="-120"/>
              </a:rPr>
              <a:t> Nineteen are feedback loops.</a:t>
            </a:r>
            <a:endParaRPr lang="en-US" sz="2700" dirty="0"/>
          </a:p>
        </p:txBody>
      </p:sp>
      <p:sp>
        <p:nvSpPr>
          <p:cNvPr id="5" name="Text 3"/>
          <p:cNvSpPr txBox="1"/>
          <p:nvPr/>
        </p:nvSpPr>
        <p:spPr>
          <a:xfrm>
            <a:off x="548640" y="1335024"/>
            <a:ext cx="10424160" cy="402336"/>
          </a:xfrm>
          <a:prstGeom prst="rect">
            <a:avLst/>
          </a:prstGeom>
          <a:noFill/>
          <a:ln/>
        </p:spPr>
        <p:txBody>
          <a:bodyPr wrap="square" lIns="0" tIns="0" rIns="0" bIns="0" rtlCol="0" anchor="t"/>
          <a:lstStyle/>
          <a:p>
            <a:pPr marL="0" indent="0">
              <a:lnSpc>
                <a:spcPts val="1700"/>
              </a:lnSpc>
              <a:buNone/>
            </a:pPr>
            <a:r>
              <a:rPr lang="en-US" sz="1200" dirty="0">
                <a:solidFill>
                  <a:srgbClr val="5A6672"/>
                </a:solidFill>
                <a:latin typeface="Arial" pitchFamily="34" charset="0"/>
                <a:ea typeface="Arial" pitchFamily="34" charset="-122"/>
                <a:cs typeface="Arial" pitchFamily="34" charset="-120"/>
              </a:rPr>
              <a:t>Sort the missing artefacts by what they do and they concentrate hard: the things that would tell you whether the work is working.</a:t>
            </a:r>
            <a:endParaRPr lang="en-US" sz="1200" dirty="0"/>
          </a:p>
        </p:txBody>
      </p:sp>
      <p:sp>
        <p:nvSpPr>
          <p:cNvPr id="6" name="Shape 4"/>
          <p:cNvSpPr/>
          <p:nvPr/>
        </p:nvSpPr>
        <p:spPr>
          <a:xfrm>
            <a:off x="548640" y="2011680"/>
            <a:ext cx="3538728" cy="1572768"/>
          </a:xfrm>
          <a:prstGeom prst="rect">
            <a:avLst/>
          </a:prstGeom>
          <a:solidFill>
            <a:srgbClr val="F7F9FA"/>
          </a:solidFill>
          <a:ln w="9525">
            <a:solidFill>
              <a:srgbClr val="E2E7EA"/>
            </a:solidFill>
            <a:prstDash val="solid"/>
          </a:ln>
        </p:spPr>
        <p:txBody>
          <a:bodyPr/>
          <a:lstStyle/>
          <a:p>
            <a:endParaRPr lang="en-GB"/>
          </a:p>
        </p:txBody>
      </p:sp>
      <p:sp>
        <p:nvSpPr>
          <p:cNvPr id="7" name="Shape 5"/>
          <p:cNvSpPr/>
          <p:nvPr/>
        </p:nvSpPr>
        <p:spPr>
          <a:xfrm>
            <a:off x="804672" y="2249424"/>
            <a:ext cx="274320" cy="274320"/>
          </a:xfrm>
          <a:prstGeom prst="ellipse">
            <a:avLst/>
          </a:prstGeom>
          <a:solidFill>
            <a:srgbClr val="F05A22"/>
          </a:solidFill>
          <a:ln w="6350">
            <a:solidFill>
              <a:srgbClr val="F05A22"/>
            </a:solidFill>
            <a:prstDash val="solid"/>
          </a:ln>
        </p:spPr>
        <p:txBody>
          <a:bodyPr/>
          <a:lstStyle/>
          <a:p>
            <a:endParaRPr lang="en-GB"/>
          </a:p>
        </p:txBody>
      </p:sp>
      <p:sp>
        <p:nvSpPr>
          <p:cNvPr id="8" name="Text 6"/>
          <p:cNvSpPr txBox="1"/>
          <p:nvPr/>
        </p:nvSpPr>
        <p:spPr>
          <a:xfrm>
            <a:off x="804672" y="224942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9" name="Text 7"/>
          <p:cNvSpPr txBox="1"/>
          <p:nvPr/>
        </p:nvSpPr>
        <p:spPr>
          <a:xfrm>
            <a:off x="1170432" y="2231136"/>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a deal stall until the quarter ends</a:t>
            </a:r>
            <a:endParaRPr lang="en-US" sz="1200" dirty="0"/>
          </a:p>
        </p:txBody>
      </p:sp>
      <p:sp>
        <p:nvSpPr>
          <p:cNvPr id="10" name="Text 8"/>
          <p:cNvSpPr txBox="1"/>
          <p:nvPr/>
        </p:nvSpPr>
        <p:spPr>
          <a:xfrm>
            <a:off x="804672" y="2816352"/>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No stall criteria, no alert. 6 of 6 report stalled deals noticed at quarter end.</a:t>
            </a:r>
            <a:endParaRPr lang="en-US" sz="1050" dirty="0"/>
          </a:p>
        </p:txBody>
      </p:sp>
      <p:sp>
        <p:nvSpPr>
          <p:cNvPr id="11" name="Shape 9"/>
          <p:cNvSpPr/>
          <p:nvPr/>
        </p:nvSpPr>
        <p:spPr>
          <a:xfrm>
            <a:off x="4325112" y="2011680"/>
            <a:ext cx="3538728" cy="1572768"/>
          </a:xfrm>
          <a:prstGeom prst="rect">
            <a:avLst/>
          </a:prstGeom>
          <a:solidFill>
            <a:srgbClr val="F7F9FA"/>
          </a:solidFill>
          <a:ln w="9525">
            <a:solidFill>
              <a:srgbClr val="E2E7EA"/>
            </a:solidFill>
            <a:prstDash val="solid"/>
          </a:ln>
        </p:spPr>
        <p:txBody>
          <a:bodyPr/>
          <a:lstStyle/>
          <a:p>
            <a:endParaRPr lang="en-GB"/>
          </a:p>
        </p:txBody>
      </p:sp>
      <p:sp>
        <p:nvSpPr>
          <p:cNvPr id="12" name="Shape 10"/>
          <p:cNvSpPr/>
          <p:nvPr/>
        </p:nvSpPr>
        <p:spPr>
          <a:xfrm>
            <a:off x="4581144" y="2249424"/>
            <a:ext cx="274320" cy="274320"/>
          </a:xfrm>
          <a:prstGeom prst="ellipse">
            <a:avLst/>
          </a:prstGeom>
          <a:solidFill>
            <a:srgbClr val="F05A22"/>
          </a:solidFill>
          <a:ln w="6350">
            <a:solidFill>
              <a:srgbClr val="F05A22"/>
            </a:solidFill>
            <a:prstDash val="solid"/>
          </a:ln>
        </p:spPr>
        <p:txBody>
          <a:bodyPr/>
          <a:lstStyle/>
          <a:p>
            <a:endParaRPr lang="en-GB"/>
          </a:p>
        </p:txBody>
      </p:sp>
      <p:sp>
        <p:nvSpPr>
          <p:cNvPr id="13" name="Text 11"/>
          <p:cNvSpPr txBox="1"/>
          <p:nvPr/>
        </p:nvSpPr>
        <p:spPr>
          <a:xfrm>
            <a:off x="4581144" y="224942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4" name="Text 12"/>
          <p:cNvSpPr txBox="1"/>
          <p:nvPr/>
        </p:nvSpPr>
        <p:spPr>
          <a:xfrm>
            <a:off x="4946904" y="2231136"/>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a deal slip until it has slipped</a:t>
            </a:r>
            <a:endParaRPr lang="en-US" sz="1200" dirty="0"/>
          </a:p>
        </p:txBody>
      </p:sp>
      <p:sp>
        <p:nvSpPr>
          <p:cNvPr id="15" name="Text 13"/>
          <p:cNvSpPr txBox="1"/>
          <p:nvPr/>
        </p:nvSpPr>
        <p:spPr>
          <a:xfrm>
            <a:off x="4581144" y="2816352"/>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Slippage not tracked before period end. 6 of 6 report deals slipping with no warning.</a:t>
            </a:r>
            <a:endParaRPr lang="en-US" sz="1050" dirty="0"/>
          </a:p>
        </p:txBody>
      </p:sp>
      <p:sp>
        <p:nvSpPr>
          <p:cNvPr id="16" name="Shape 14"/>
          <p:cNvSpPr/>
          <p:nvPr/>
        </p:nvSpPr>
        <p:spPr>
          <a:xfrm>
            <a:off x="8101584" y="2011680"/>
            <a:ext cx="3538728" cy="1572768"/>
          </a:xfrm>
          <a:prstGeom prst="rect">
            <a:avLst/>
          </a:prstGeom>
          <a:solidFill>
            <a:srgbClr val="F7F9FA"/>
          </a:solidFill>
          <a:ln w="9525">
            <a:solidFill>
              <a:srgbClr val="E2E7EA"/>
            </a:solidFill>
            <a:prstDash val="solid"/>
          </a:ln>
        </p:spPr>
        <p:txBody>
          <a:bodyPr/>
          <a:lstStyle/>
          <a:p>
            <a:endParaRPr lang="en-GB"/>
          </a:p>
        </p:txBody>
      </p:sp>
      <p:sp>
        <p:nvSpPr>
          <p:cNvPr id="17" name="Shape 15"/>
          <p:cNvSpPr/>
          <p:nvPr/>
        </p:nvSpPr>
        <p:spPr>
          <a:xfrm>
            <a:off x="8357616" y="2249424"/>
            <a:ext cx="274320" cy="274320"/>
          </a:xfrm>
          <a:prstGeom prst="ellipse">
            <a:avLst/>
          </a:prstGeom>
          <a:solidFill>
            <a:srgbClr val="F05A22"/>
          </a:solidFill>
          <a:ln w="6350">
            <a:solidFill>
              <a:srgbClr val="F05A22"/>
            </a:solidFill>
            <a:prstDash val="solid"/>
          </a:ln>
        </p:spPr>
        <p:txBody>
          <a:bodyPr/>
          <a:lstStyle/>
          <a:p>
            <a:endParaRPr lang="en-GB"/>
          </a:p>
        </p:txBody>
      </p:sp>
      <p:sp>
        <p:nvSpPr>
          <p:cNvPr id="18" name="Text 16"/>
          <p:cNvSpPr txBox="1"/>
          <p:nvPr/>
        </p:nvSpPr>
        <p:spPr>
          <a:xfrm>
            <a:off x="8357616" y="224942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9" name="Text 17"/>
          <p:cNvSpPr txBox="1"/>
          <p:nvPr/>
        </p:nvSpPr>
        <p:spPr>
          <a:xfrm>
            <a:off x="8723376" y="2231136"/>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whether coaching changes anything</a:t>
            </a:r>
            <a:endParaRPr lang="en-US" sz="1200" dirty="0"/>
          </a:p>
        </p:txBody>
      </p:sp>
      <p:sp>
        <p:nvSpPr>
          <p:cNvPr id="20" name="Text 18"/>
          <p:cNvSpPr txBox="1"/>
          <p:nvPr/>
        </p:nvSpPr>
        <p:spPr>
          <a:xfrm>
            <a:off x="8357616" y="2816352"/>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No coaching record. 6 of 6 say nobody can tell whether coaching changed a deal.</a:t>
            </a:r>
            <a:endParaRPr lang="en-US" sz="1050" dirty="0"/>
          </a:p>
        </p:txBody>
      </p:sp>
      <p:sp>
        <p:nvSpPr>
          <p:cNvPr id="21" name="Shape 19"/>
          <p:cNvSpPr/>
          <p:nvPr/>
        </p:nvSpPr>
        <p:spPr>
          <a:xfrm>
            <a:off x="548640" y="3822192"/>
            <a:ext cx="3538728" cy="1572768"/>
          </a:xfrm>
          <a:prstGeom prst="rect">
            <a:avLst/>
          </a:prstGeom>
          <a:solidFill>
            <a:srgbClr val="F7F9FA"/>
          </a:solidFill>
          <a:ln w="9525">
            <a:solidFill>
              <a:srgbClr val="E2E7EA"/>
            </a:solidFill>
            <a:prstDash val="solid"/>
          </a:ln>
        </p:spPr>
        <p:txBody>
          <a:bodyPr/>
          <a:lstStyle/>
          <a:p>
            <a:endParaRPr lang="en-GB"/>
          </a:p>
        </p:txBody>
      </p:sp>
      <p:sp>
        <p:nvSpPr>
          <p:cNvPr id="22" name="Shape 20"/>
          <p:cNvSpPr/>
          <p:nvPr/>
        </p:nvSpPr>
        <p:spPr>
          <a:xfrm>
            <a:off x="804672" y="4059936"/>
            <a:ext cx="274320" cy="274320"/>
          </a:xfrm>
          <a:prstGeom prst="ellipse">
            <a:avLst/>
          </a:prstGeom>
          <a:solidFill>
            <a:srgbClr val="F05A22"/>
          </a:solidFill>
          <a:ln w="6350">
            <a:solidFill>
              <a:srgbClr val="F05A22"/>
            </a:solidFill>
            <a:prstDash val="solid"/>
          </a:ln>
        </p:spPr>
        <p:txBody>
          <a:bodyPr/>
          <a:lstStyle/>
          <a:p>
            <a:endParaRPr lang="en-GB"/>
          </a:p>
        </p:txBody>
      </p:sp>
      <p:sp>
        <p:nvSpPr>
          <p:cNvPr id="23" name="Text 21"/>
          <p:cNvSpPr txBox="1"/>
          <p:nvPr/>
        </p:nvSpPr>
        <p:spPr>
          <a:xfrm>
            <a:off x="804672" y="405993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24" name="Text 22"/>
          <p:cNvSpPr txBox="1"/>
          <p:nvPr/>
        </p:nvSpPr>
        <p:spPr>
          <a:xfrm>
            <a:off x="1170432" y="4041648"/>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whether qualification predicts a win</a:t>
            </a:r>
            <a:endParaRPr lang="en-US" sz="1200" dirty="0"/>
          </a:p>
        </p:txBody>
      </p:sp>
      <p:sp>
        <p:nvSpPr>
          <p:cNvPr id="25" name="Text 23"/>
          <p:cNvSpPr txBox="1"/>
          <p:nvPr/>
        </p:nvSpPr>
        <p:spPr>
          <a:xfrm>
            <a:off x="804672" y="4626864"/>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Win rate is not reported against qualification score, and there is no disqualification analysis.</a:t>
            </a:r>
            <a:endParaRPr lang="en-US" sz="1050" dirty="0"/>
          </a:p>
        </p:txBody>
      </p:sp>
      <p:sp>
        <p:nvSpPr>
          <p:cNvPr id="26" name="Shape 24"/>
          <p:cNvSpPr/>
          <p:nvPr/>
        </p:nvSpPr>
        <p:spPr>
          <a:xfrm>
            <a:off x="4325112" y="3822192"/>
            <a:ext cx="3538728" cy="1572768"/>
          </a:xfrm>
          <a:prstGeom prst="rect">
            <a:avLst/>
          </a:prstGeom>
          <a:solidFill>
            <a:srgbClr val="F7F9FA"/>
          </a:solidFill>
          <a:ln w="9525">
            <a:solidFill>
              <a:srgbClr val="E2E7EA"/>
            </a:solidFill>
            <a:prstDash val="solid"/>
          </a:ln>
        </p:spPr>
        <p:txBody>
          <a:bodyPr/>
          <a:lstStyle/>
          <a:p>
            <a:endParaRPr lang="en-GB"/>
          </a:p>
        </p:txBody>
      </p:sp>
      <p:sp>
        <p:nvSpPr>
          <p:cNvPr id="27" name="Shape 25"/>
          <p:cNvSpPr/>
          <p:nvPr/>
        </p:nvSpPr>
        <p:spPr>
          <a:xfrm>
            <a:off x="4581144" y="4059936"/>
            <a:ext cx="274320" cy="274320"/>
          </a:xfrm>
          <a:prstGeom prst="ellipse">
            <a:avLst/>
          </a:prstGeom>
          <a:solidFill>
            <a:srgbClr val="F05A22"/>
          </a:solidFill>
          <a:ln w="6350">
            <a:solidFill>
              <a:srgbClr val="F05A22"/>
            </a:solidFill>
            <a:prstDash val="solid"/>
          </a:ln>
        </p:spPr>
        <p:txBody>
          <a:bodyPr/>
          <a:lstStyle/>
          <a:p>
            <a:endParaRPr lang="en-GB"/>
          </a:p>
        </p:txBody>
      </p:sp>
      <p:sp>
        <p:nvSpPr>
          <p:cNvPr id="28" name="Text 26"/>
          <p:cNvSpPr txBox="1"/>
          <p:nvPr/>
        </p:nvSpPr>
        <p:spPr>
          <a:xfrm>
            <a:off x="4581144" y="405993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29" name="Text 27"/>
          <p:cNvSpPr txBox="1"/>
          <p:nvPr/>
        </p:nvSpPr>
        <p:spPr>
          <a:xfrm>
            <a:off x="4946904" y="4041648"/>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how long a new seller takes</a:t>
            </a:r>
            <a:endParaRPr lang="en-US" sz="1200" dirty="0"/>
          </a:p>
        </p:txBody>
      </p:sp>
      <p:sp>
        <p:nvSpPr>
          <p:cNvPr id="30" name="Text 28"/>
          <p:cNvSpPr txBox="1"/>
          <p:nvPr/>
        </p:nvSpPr>
        <p:spPr>
          <a:xfrm>
            <a:off x="4581144" y="4626864"/>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Time-to-productivity untracked, development outcomes unmeasured, no owner for the capability model.</a:t>
            </a:r>
            <a:endParaRPr lang="en-US" sz="1050" dirty="0"/>
          </a:p>
        </p:txBody>
      </p:sp>
      <p:sp>
        <p:nvSpPr>
          <p:cNvPr id="31" name="Shape 29"/>
          <p:cNvSpPr/>
          <p:nvPr/>
        </p:nvSpPr>
        <p:spPr>
          <a:xfrm>
            <a:off x="8101584" y="3822192"/>
            <a:ext cx="3538728" cy="1572768"/>
          </a:xfrm>
          <a:prstGeom prst="rect">
            <a:avLst/>
          </a:prstGeom>
          <a:solidFill>
            <a:srgbClr val="F7F9FA"/>
          </a:solidFill>
          <a:ln w="9525">
            <a:solidFill>
              <a:srgbClr val="E2E7EA"/>
            </a:solidFill>
            <a:prstDash val="solid"/>
          </a:ln>
        </p:spPr>
        <p:txBody>
          <a:bodyPr/>
          <a:lstStyle/>
          <a:p>
            <a:endParaRPr lang="en-GB"/>
          </a:p>
        </p:txBody>
      </p:sp>
      <p:sp>
        <p:nvSpPr>
          <p:cNvPr id="32" name="Shape 30"/>
          <p:cNvSpPr/>
          <p:nvPr/>
        </p:nvSpPr>
        <p:spPr>
          <a:xfrm>
            <a:off x="8357616" y="4059936"/>
            <a:ext cx="274320" cy="274320"/>
          </a:xfrm>
          <a:prstGeom prst="ellipse">
            <a:avLst/>
          </a:prstGeom>
          <a:solidFill>
            <a:srgbClr val="F05A22"/>
          </a:solidFill>
          <a:ln w="6350">
            <a:solidFill>
              <a:srgbClr val="F05A22"/>
            </a:solidFill>
            <a:prstDash val="solid"/>
          </a:ln>
        </p:spPr>
        <p:txBody>
          <a:bodyPr/>
          <a:lstStyle/>
          <a:p>
            <a:endParaRPr lang="en-GB"/>
          </a:p>
        </p:txBody>
      </p:sp>
      <p:sp>
        <p:nvSpPr>
          <p:cNvPr id="33" name="Text 31"/>
          <p:cNvSpPr txBox="1"/>
          <p:nvPr/>
        </p:nvSpPr>
        <p:spPr>
          <a:xfrm>
            <a:off x="8357616" y="405993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6</a:t>
            </a:r>
            <a:endParaRPr lang="en-US" sz="1000" dirty="0"/>
          </a:p>
        </p:txBody>
      </p:sp>
      <p:sp>
        <p:nvSpPr>
          <p:cNvPr id="34" name="Text 32"/>
          <p:cNvSpPr txBox="1"/>
          <p:nvPr/>
        </p:nvSpPr>
        <p:spPr>
          <a:xfrm>
            <a:off x="8723376" y="4041648"/>
            <a:ext cx="2642616" cy="475488"/>
          </a:xfrm>
          <a:prstGeom prst="rect">
            <a:avLst/>
          </a:prstGeom>
          <a:noFill/>
          <a:ln/>
        </p:spPr>
        <p:txBody>
          <a:bodyPr wrap="square" lIns="0" tIns="0" rIns="0" bIns="0" rtlCol="0" anchor="t"/>
          <a:lstStyle/>
          <a:p>
            <a:pPr marL="0" indent="0">
              <a:lnSpc>
                <a:spcPts val="1500"/>
              </a:lnSpc>
              <a:buNone/>
            </a:pPr>
            <a:r>
              <a:rPr lang="en-US" sz="1200" b="1" dirty="0">
                <a:solidFill>
                  <a:srgbClr val="0E2230"/>
                </a:solidFill>
                <a:latin typeface="Arial" pitchFamily="34" charset="0"/>
                <a:ea typeface="Arial" pitchFamily="34" charset="-122"/>
                <a:cs typeface="Arial" pitchFamily="34" charset="-120"/>
              </a:rPr>
              <a:t>You cannot see whether a decision was taken</a:t>
            </a:r>
            <a:endParaRPr lang="en-US" sz="1200" dirty="0"/>
          </a:p>
        </p:txBody>
      </p:sp>
      <p:sp>
        <p:nvSpPr>
          <p:cNvPr id="35" name="Text 33"/>
          <p:cNvSpPr txBox="1"/>
          <p:nvPr/>
        </p:nvSpPr>
        <p:spPr>
          <a:xfrm>
            <a:off x="8357616" y="4626864"/>
            <a:ext cx="3026664" cy="658368"/>
          </a:xfrm>
          <a:prstGeom prst="rect">
            <a:avLst/>
          </a:prstGeom>
          <a:noFill/>
          <a:ln/>
        </p:spPr>
        <p:txBody>
          <a:bodyPr wrap="square" lIns="0" tIns="0" rIns="0" bIns="0" rtlCol="0" anchor="t"/>
          <a:lstStyle/>
          <a:p>
            <a:pPr marL="0" indent="0">
              <a:lnSpc>
                <a:spcPts val="1400"/>
              </a:lnSpc>
              <a:buNone/>
            </a:pPr>
            <a:r>
              <a:rPr lang="en-US" sz="1050" dirty="0">
                <a:solidFill>
                  <a:srgbClr val="5A6672"/>
                </a:solidFill>
                <a:latin typeface="Arial" pitchFamily="34" charset="0"/>
                <a:ea typeface="Arial" pitchFamily="34" charset="-122"/>
                <a:cs typeface="Arial" pitchFamily="34" charset="-120"/>
              </a:rPr>
              <a:t>No standing agenda requiring decisions, no performance model, no propagation record across teams.</a:t>
            </a:r>
            <a:endParaRPr lang="en-US" sz="1050" dirty="0"/>
          </a:p>
        </p:txBody>
      </p:sp>
      <p:sp>
        <p:nvSpPr>
          <p:cNvPr id="36" name="Text 34"/>
          <p:cNvSpPr txBox="1"/>
          <p:nvPr/>
        </p:nvSpPr>
        <p:spPr>
          <a:xfrm>
            <a:off x="548640" y="5797296"/>
            <a:ext cx="11091672" cy="237744"/>
          </a:xfrm>
          <a:prstGeom prst="rect">
            <a:avLst/>
          </a:prstGeom>
          <a:noFill/>
          <a:ln/>
        </p:spPr>
        <p:txBody>
          <a:bodyPr wrap="square" lIns="0" tIns="0" rIns="0" bIns="0" rtlCol="0" anchor="ctr"/>
          <a:lstStyle/>
          <a:p>
            <a:pPr marL="0" indent="0">
              <a:buNone/>
            </a:pPr>
            <a:r>
              <a:rPr lang="en-US" sz="1250" b="1" dirty="0">
                <a:solidFill>
                  <a:srgbClr val="0E2230"/>
                </a:solidFill>
                <a:latin typeface="Arial" pitchFamily="34" charset="0"/>
                <a:ea typeface="Arial" pitchFamily="34" charset="-122"/>
                <a:cs typeface="Arial" pitchFamily="34" charset="-120"/>
              </a:rPr>
              <a:t>Everything describing how to do the work exists in some form.</a:t>
            </a:r>
            <a:endParaRPr lang="en-US" sz="1250" dirty="0"/>
          </a:p>
        </p:txBody>
      </p:sp>
      <p:sp>
        <p:nvSpPr>
          <p:cNvPr id="37" name="Text 35"/>
          <p:cNvSpPr txBox="1"/>
          <p:nvPr/>
        </p:nvSpPr>
        <p:spPr>
          <a:xfrm>
            <a:off x="548640" y="6053328"/>
            <a:ext cx="11091672" cy="237744"/>
          </a:xfrm>
          <a:prstGeom prst="rect">
            <a:avLst/>
          </a:prstGeom>
          <a:noFill/>
          <a:ln/>
        </p:spPr>
        <p:txBody>
          <a:bodyPr wrap="square" lIns="0" tIns="0" rIns="0" bIns="0" rtlCol="0" anchor="ctr"/>
          <a:lstStyle/>
          <a:p>
            <a:pPr marL="0" indent="0">
              <a:buNone/>
            </a:pPr>
            <a:r>
              <a:rPr lang="en-US" sz="1250" b="1" dirty="0">
                <a:solidFill>
                  <a:srgbClr val="F05A22"/>
                </a:solidFill>
                <a:latin typeface="Arial" pitchFamily="34" charset="0"/>
                <a:ea typeface="Arial" pitchFamily="34" charset="-122"/>
                <a:cs typeface="Arial" pitchFamily="34" charset="-120"/>
              </a:rPr>
              <a:t>Almost nothing that would tell you whether doing it worked exists at all.</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5750200B6C3B4BB4087A47C266A46D" ma:contentTypeVersion="13" ma:contentTypeDescription="Create a new document." ma:contentTypeScope="" ma:versionID="6f79b22e7ef7b70cfc24f856ffc00aac">
  <xsd:schema xmlns:xsd="http://www.w3.org/2001/XMLSchema" xmlns:xs="http://www.w3.org/2001/XMLSchema" xmlns:p="http://schemas.microsoft.com/office/2006/metadata/properties" xmlns:ns2="a300e126-807b-43f1-a1f0-bd98b8085237" xmlns:ns3="bd861cc1-6c50-447b-8438-d47b775f5a9f" targetNamespace="http://schemas.microsoft.com/office/2006/metadata/properties" ma:root="true" ma:fieldsID="9d9fbd879a7d8b3b0e8b5fa1cba23113" ns2:_="" ns3:_="">
    <xsd:import namespace="a300e126-807b-43f1-a1f0-bd98b8085237"/>
    <xsd:import namespace="bd861cc1-6c50-447b-8438-d47b775f5a9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OrderofRecord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00e126-807b-43f1-a1f0-bd98b80852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8df3369-510b-487f-93f5-e9aa682259c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OrderofRecording" ma:index="20" nillable="true" ma:displayName="Order of Recording" ma:description="The order in which these videos were recorded" ma:format="Dropdown" ma:internalName="OrderofRecording">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861cc1-6c50-447b-8438-d47b775f5a9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523050e-fa45-4358-91a4-16b1ae7e654d}" ma:internalName="TaxCatchAll" ma:showField="CatchAllData" ma:web="bd861cc1-6c50-447b-8438-d47b775f5a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d861cc1-6c50-447b-8438-d47b775f5a9f" xsi:nil="true"/>
    <lcf76f155ced4ddcb4097134ff3c332f xmlns="a300e126-807b-43f1-a1f0-bd98b8085237">
      <Terms xmlns="http://schemas.microsoft.com/office/infopath/2007/PartnerControls"/>
    </lcf76f155ced4ddcb4097134ff3c332f>
    <OrderofRecording xmlns="a300e126-807b-43f1-a1f0-bd98b8085237" xsi:nil="true"/>
  </documentManagement>
</p:properties>
</file>

<file path=customXml/itemProps1.xml><?xml version="1.0" encoding="utf-8"?>
<ds:datastoreItem xmlns:ds="http://schemas.openxmlformats.org/officeDocument/2006/customXml" ds:itemID="{2F6D49F9-A35B-4135-8C68-2DA91E8AC651}"/>
</file>

<file path=customXml/itemProps2.xml><?xml version="1.0" encoding="utf-8"?>
<ds:datastoreItem xmlns:ds="http://schemas.openxmlformats.org/officeDocument/2006/customXml" ds:itemID="{F0697393-DA21-4090-A44B-EB6DFD260191}"/>
</file>

<file path=customXml/itemProps3.xml><?xml version="1.0" encoding="utf-8"?>
<ds:datastoreItem xmlns:ds="http://schemas.openxmlformats.org/officeDocument/2006/customXml" ds:itemID="{D08BFB6E-B26E-437F-9D74-DADC8B103FE1}"/>
</file>

<file path=docProps/app.xml><?xml version="1.0" encoding="utf-8"?>
<Properties xmlns="http://schemas.openxmlformats.org/officeDocument/2006/extended-properties" xmlns:vt="http://schemas.openxmlformats.org/officeDocument/2006/docPropsVTypes">
  <TotalTime>0</TotalTime>
  <Words>4496</Words>
  <Application>Microsoft Office PowerPoint</Application>
  <PresentationFormat>Widescreen</PresentationFormat>
  <Paragraphs>486</Paragraphs>
  <Slides>18</Slides>
  <Notes>18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18</vt:i4>
      </vt:variant>
    </vt:vector>
  </HeadingPairs>
  <TitlesOfParts>
    <vt:vector size="20"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Sunshine Power — Pipeline Assessment Playback and Next-Stage Proposal</dc:title>
  <dc:subject>PptxGenJS Presentation</dc:subject>
  <dc:creator>BIG Consultants Inc</dc:creator>
  <cp:lastModifiedBy>Robert Streeter</cp:lastModifiedBy>
  <cp:revision>1</cp:revision>
  <dcterms:created xsi:type="dcterms:W3CDTF">2026-09-01T14:49:24Z</dcterms:created>
  <dcterms:modified xsi:type="dcterms:W3CDTF">2026-09-01T15:05:24Z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0x010100355750200B6C3B4BB4087A47C266A46D</vt:lpwstr>
  </property>
</Properties>
</file>